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05" r:id="rId1"/>
  </p:sldMasterIdLst>
  <p:sldIdLst>
    <p:sldId id="256" r:id="rId2"/>
    <p:sldId id="273" r:id="rId3"/>
    <p:sldId id="258" r:id="rId4"/>
    <p:sldId id="259" r:id="rId5"/>
    <p:sldId id="257" r:id="rId6"/>
    <p:sldId id="262" r:id="rId7"/>
    <p:sldId id="264" r:id="rId8"/>
    <p:sldId id="269" r:id="rId9"/>
    <p:sldId id="265" r:id="rId10"/>
    <p:sldId id="272" r:id="rId11"/>
    <p:sldId id="270" r:id="rId12"/>
    <p:sldId id="267" r:id="rId13"/>
    <p:sldId id="268" r:id="rId14"/>
    <p:sldId id="271" r:id="rId15"/>
    <p:sldId id="283" r:id="rId16"/>
    <p:sldId id="284" r:id="rId17"/>
    <p:sldId id="285" r:id="rId18"/>
    <p:sldId id="286" r:id="rId19"/>
    <p:sldId id="280" r:id="rId20"/>
    <p:sldId id="277" r:id="rId21"/>
    <p:sldId id="263" r:id="rId22"/>
    <p:sldId id="276" r:id="rId23"/>
    <p:sldId id="274" r:id="rId24"/>
    <p:sldId id="278" r:id="rId25"/>
    <p:sldId id="279" r:id="rId26"/>
    <p:sldId id="281" r:id="rId27"/>
    <p:sldId id="282" r:id="rId28"/>
    <p:sldId id="316" r:id="rId29"/>
    <p:sldId id="317" r:id="rId30"/>
    <p:sldId id="260" r:id="rId31"/>
    <p:sldId id="319" r:id="rId32"/>
    <p:sldId id="318" r:id="rId33"/>
    <p:sldId id="320" r:id="rId34"/>
    <p:sldId id="287" r:id="rId35"/>
    <p:sldId id="288" r:id="rId36"/>
    <p:sldId id="291" r:id="rId37"/>
    <p:sldId id="289" r:id="rId38"/>
    <p:sldId id="290" r:id="rId39"/>
    <p:sldId id="293" r:id="rId40"/>
    <p:sldId id="294" r:id="rId41"/>
    <p:sldId id="295" r:id="rId42"/>
    <p:sldId id="299" r:id="rId43"/>
    <p:sldId id="297" r:id="rId44"/>
    <p:sldId id="298" r:id="rId45"/>
    <p:sldId id="300" r:id="rId46"/>
    <p:sldId id="301" r:id="rId47"/>
    <p:sldId id="303" r:id="rId48"/>
    <p:sldId id="302"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21" r:id="rId62"/>
    <p:sldId id="261" r:id="rId63"/>
    <p:sldId id="324" r:id="rId64"/>
    <p:sldId id="325" r:id="rId65"/>
    <p:sldId id="323" r:id="rId66"/>
    <p:sldId id="322" r:id="rId6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5918"/>
    <p:restoredTop sz="94697"/>
  </p:normalViewPr>
  <p:slideViewPr>
    <p:cSldViewPr snapToGrid="0" snapToObjects="1">
      <p:cViewPr>
        <p:scale>
          <a:sx n="100" d="100"/>
          <a:sy n="100" d="100"/>
        </p:scale>
        <p:origin x="272" y="3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9" name="Rectangle 8"/>
          <p:cNvSpPr/>
          <p:nvPr/>
        </p:nvSpPr>
        <p:spPr bwMode="ltGray">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80322" y="2733709"/>
            <a:ext cx="8144134" cy="1373070"/>
          </a:xfrm>
        </p:spPr>
        <p:txBody>
          <a:bodyPr anchor="b">
            <a:noAutofit/>
          </a:bodyPr>
          <a:lstStyle>
            <a:lvl1pPr algn="r">
              <a:defRPr sz="5400"/>
            </a:lvl1pPr>
          </a:lstStyle>
          <a:p>
            <a:r>
              <a:rPr lang="en-US"/>
              <a:t>Click to edit Master title style</a:t>
            </a:r>
            <a:endParaRPr lang="en-US" dirty="0"/>
          </a:p>
        </p:txBody>
      </p:sp>
      <p:sp>
        <p:nvSpPr>
          <p:cNvPr id="3" name="Subtitle 2"/>
          <p:cNvSpPr>
            <a:spLocks noGrp="1"/>
          </p:cNvSpPr>
          <p:nvPr>
            <p:ph type="subTitle" idx="1"/>
          </p:nvPr>
        </p:nvSpPr>
        <p:spPr>
          <a:xfrm>
            <a:off x="680322" y="4394039"/>
            <a:ext cx="8144134" cy="1117687"/>
          </a:xfrm>
        </p:spPr>
        <p:txBody>
          <a:bodyPr>
            <a:norm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8ABE3C1-DBE1-495D-B57B-2849774B866A}" type="datetimeFigureOut">
              <a:rPr lang="en-US" smtClean="0"/>
              <a:t>4/5/21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9255346" y="2750337"/>
            <a:ext cx="1171888" cy="1356442"/>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5174635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4711616"/>
            <a:ext cx="9613859" cy="453051"/>
          </a:xfrm>
        </p:spPr>
        <p:txBody>
          <a:bodyPr anchor="b">
            <a:normAutofit/>
          </a:bodyPr>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0322" y="609597"/>
            <a:ext cx="9613859" cy="3589575"/>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19" y="5169583"/>
            <a:ext cx="9613862" cy="6229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46C117F-5CCF-4837-BE5F-2B92066CAFAF}" type="datetimeFigureOut">
              <a:rPr lang="en-US" smtClean="0"/>
              <a:t>4/5/21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11309"/>
            <a:ext cx="1154151" cy="1090789"/>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8534187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609597"/>
            <a:ext cx="9613858" cy="3592750"/>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2" y="4711615"/>
            <a:ext cx="9613859" cy="1090789"/>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EB90BD-B6CE-46B7-997F-7313B992CCDC}" type="datetimeFigureOut">
              <a:rPr lang="en-US" smtClean="0"/>
              <a:t>4/5/21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11615"/>
            <a:ext cx="1154151" cy="1090789"/>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41650850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3" name="Picture 12"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4" name="Rectangle 13"/>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127856" y="609598"/>
            <a:ext cx="8718877" cy="3036061"/>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402288" y="3653379"/>
            <a:ext cx="815657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680322" y="4711615"/>
            <a:ext cx="9613859" cy="1090789"/>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DB9D11F-B188-461D-B23F-39381795C052}" type="datetimeFigureOut">
              <a:rPr lang="en-US" smtClean="0"/>
              <a:t>4/5/21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09925"/>
            <a:ext cx="1154151" cy="1090789"/>
          </a:xfrm>
        </p:spPr>
        <p:txBody>
          <a:bodyPr/>
          <a:lstStyle/>
          <a:p>
            <a:fld id="{6D22F896-40B5-4ADD-8801-0D06FADFA095}" type="slidenum">
              <a:rPr lang="en-US" smtClean="0"/>
              <a:t>‹#›</a:t>
            </a:fld>
            <a:endParaRPr lang="en-US" dirty="0"/>
          </a:p>
        </p:txBody>
      </p:sp>
      <p:sp>
        <p:nvSpPr>
          <p:cNvPr id="16" name="TextBox 15"/>
          <p:cNvSpPr txBox="1"/>
          <p:nvPr/>
        </p:nvSpPr>
        <p:spPr>
          <a:xfrm>
            <a:off x="583572" y="74811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7200" dirty="0">
                <a:solidFill>
                  <a:schemeClr val="tx1"/>
                </a:solidFill>
                <a:effectLst/>
              </a:rPr>
              <a:t>“</a:t>
            </a:r>
          </a:p>
        </p:txBody>
      </p:sp>
      <p:sp>
        <p:nvSpPr>
          <p:cNvPr id="17" name="TextBox 16"/>
          <p:cNvSpPr txBox="1"/>
          <p:nvPr/>
        </p:nvSpPr>
        <p:spPr>
          <a:xfrm>
            <a:off x="9662809" y="30335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200" dirty="0">
                <a:solidFill>
                  <a:schemeClr val="tx1"/>
                </a:solidFill>
                <a:effectLst/>
              </a:rPr>
              <a:t>”</a:t>
            </a:r>
          </a:p>
        </p:txBody>
      </p:sp>
    </p:spTree>
    <p:extLst>
      <p:ext uri="{BB962C8B-B14F-4D97-AF65-F5344CB8AC3E}">
        <p14:creationId xmlns:p14="http://schemas.microsoft.com/office/powerpoint/2010/main" val="239427498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9" name="Picture 8"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0" name="Picture 9"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1" name="Rectangle 10"/>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4711615"/>
            <a:ext cx="9613862" cy="5885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0" y="5300149"/>
            <a:ext cx="9613862" cy="50225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2E6D8D9-55A2-4063-B0F3-121F44549695}" type="datetimeFigureOut">
              <a:rPr lang="en-US" smtClean="0"/>
              <a:t>4/5/21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09925"/>
            <a:ext cx="1154151" cy="1090789"/>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92804496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4" name="Picture 13"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6" name="Rectangle 15"/>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itle 1"/>
          <p:cNvSpPr>
            <a:spLocks noGrp="1"/>
          </p:cNvSpPr>
          <p:nvPr>
            <p:ph type="title"/>
          </p:nvPr>
        </p:nvSpPr>
        <p:spPr>
          <a:xfrm>
            <a:off x="669222" y="753228"/>
            <a:ext cx="9624960" cy="1080938"/>
          </a:xfrm>
        </p:spPr>
        <p:txBody>
          <a:bodyPr/>
          <a:lstStyle/>
          <a:p>
            <a:r>
              <a:rPr lang="en-US"/>
              <a:t>Click to edit Master title style</a:t>
            </a:r>
            <a:endParaRPr lang="en-US" dirty="0"/>
          </a:p>
        </p:txBody>
      </p:sp>
      <p:sp>
        <p:nvSpPr>
          <p:cNvPr id="7" name="Text Placeholder 2"/>
          <p:cNvSpPr>
            <a:spLocks noGrp="1"/>
          </p:cNvSpPr>
          <p:nvPr>
            <p:ph type="body" idx="1"/>
          </p:nvPr>
        </p:nvSpPr>
        <p:spPr>
          <a:xfrm>
            <a:off x="660946" y="2336873"/>
            <a:ext cx="3070034"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0322" y="3022673"/>
            <a:ext cx="3049702"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3956025" y="233687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3945470" y="3022673"/>
            <a:ext cx="3063240"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224156" y="2336873"/>
            <a:ext cx="307002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224156" y="3022673"/>
            <a:ext cx="3070025"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4B24536-994D-4021-A283-9F449C0DB509}" type="datetimeFigureOut">
              <a:rPr lang="en-US" smtClean="0"/>
              <a:t>4/5/21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80186389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itle 1"/>
          <p:cNvSpPr>
            <a:spLocks noGrp="1"/>
          </p:cNvSpPr>
          <p:nvPr>
            <p:ph type="title"/>
          </p:nvPr>
        </p:nvSpPr>
        <p:spPr>
          <a:xfrm>
            <a:off x="680322" y="753228"/>
            <a:ext cx="9613860" cy="1080938"/>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0318" y="4297503"/>
            <a:ext cx="30497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0318" y="2336873"/>
            <a:ext cx="30497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0318" y="4873765"/>
            <a:ext cx="3049705"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3945471" y="429750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3945470" y="2336873"/>
            <a:ext cx="3063240"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3944117" y="4873764"/>
            <a:ext cx="3067297"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230678" y="4297503"/>
            <a:ext cx="30635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230677" y="2336873"/>
            <a:ext cx="30635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230553" y="4873762"/>
            <a:ext cx="3067563"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CBBBB78-C96F-47B7-AB17-D852CA960AC9}" type="datetimeFigureOut">
              <a:rPr lang="en-US" smtClean="0"/>
              <a:t>4/5/21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49667420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9" name="Rectangle 8"/>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lvl1pPr algn="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FA3F48C-C7C6-4055-9F49-3777875E72AE}" type="datetimeFigureOut">
              <a:rPr lang="en-US" smtClean="0"/>
              <a:t>4/5/21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4529989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bwMode="ltGray">
          <a:xfrm rot="5400000">
            <a:off x="8116207" y="1869395"/>
            <a:ext cx="5106988"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rot="5400000">
            <a:off x="9868202" y="5372403"/>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0129231" y="609597"/>
            <a:ext cx="1073802" cy="435376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0322" y="609597"/>
            <a:ext cx="8870004" cy="53265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807126" y="5936187"/>
            <a:ext cx="2743200" cy="365125"/>
          </a:xfrm>
        </p:spPr>
        <p:txBody>
          <a:bodyPr/>
          <a:lstStyle/>
          <a:p>
            <a:fld id="{6178E61D-D431-422C-9764-11DAFE33AB63}" type="datetimeFigureOut">
              <a:rPr lang="en-US" smtClean="0"/>
              <a:t>4/5/21</a:t>
            </a:fld>
            <a:endParaRPr lang="en-US" dirty="0"/>
          </a:p>
        </p:txBody>
      </p:sp>
      <p:sp>
        <p:nvSpPr>
          <p:cNvPr id="5" name="Footer Placeholder 4"/>
          <p:cNvSpPr>
            <a:spLocks noGrp="1"/>
          </p:cNvSpPr>
          <p:nvPr>
            <p:ph type="ftr" sz="quarter" idx="11"/>
          </p:nvPr>
        </p:nvSpPr>
        <p:spPr>
          <a:xfrm>
            <a:off x="680321" y="5936188"/>
            <a:ext cx="6126805" cy="365125"/>
          </a:xfrm>
        </p:spPr>
        <p:txBody>
          <a:bodyPr/>
          <a:lstStyle/>
          <a:p>
            <a:endParaRPr lang="en-US" dirty="0"/>
          </a:p>
        </p:txBody>
      </p:sp>
      <p:sp>
        <p:nvSpPr>
          <p:cNvPr id="6" name="Slide Number Placeholder 5"/>
          <p:cNvSpPr>
            <a:spLocks noGrp="1"/>
          </p:cNvSpPr>
          <p:nvPr>
            <p:ph type="sldNum" sz="quarter" idx="12"/>
          </p:nvPr>
        </p:nvSpPr>
        <p:spPr>
          <a:xfrm>
            <a:off x="10097550" y="5398633"/>
            <a:ext cx="1154151" cy="1090789"/>
          </a:xfrm>
        </p:spPr>
        <p:txBody>
          <a:bodyPr anchor="t"/>
          <a:lstStyle>
            <a:lvl1pPr algn="ctr">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1586510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2DE42F4-6EEF-4EF7-8ED4-2208F0F89A08}" type="datetimeFigureOut">
              <a:rPr lang="en-US" smtClean="0"/>
              <a:t>4/5/21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6122429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086907"/>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4" y="4087901"/>
            <a:ext cx="1602997" cy="144270"/>
          </a:xfrm>
          <a:prstGeom prst="rect">
            <a:avLst/>
          </a:prstGeom>
        </p:spPr>
      </p:pic>
      <p:sp>
        <p:nvSpPr>
          <p:cNvPr id="9" name="Rectangle 8"/>
          <p:cNvSpPr/>
          <p:nvPr/>
        </p:nvSpPr>
        <p:spPr bwMode="ltGray">
          <a:xfrm>
            <a:off x="-2" y="2726267"/>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5" y="2726267"/>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2869895"/>
            <a:ext cx="9613860" cy="1090788"/>
          </a:xfrm>
        </p:spPr>
        <p:txBody>
          <a:bodyPr anchor="ctr">
            <a:normAutofit/>
          </a:bodyPr>
          <a:lstStyle>
            <a:lvl1pPr algn="r">
              <a:defRPr sz="3600"/>
            </a:lvl1pPr>
          </a:lstStyle>
          <a:p>
            <a:r>
              <a:rPr lang="en-US"/>
              <a:t>Click to edit Master title style</a:t>
            </a:r>
            <a:endParaRPr lang="en-US" dirty="0"/>
          </a:p>
        </p:txBody>
      </p:sp>
      <p:sp>
        <p:nvSpPr>
          <p:cNvPr id="3" name="Text Placeholder 2"/>
          <p:cNvSpPr>
            <a:spLocks noGrp="1"/>
          </p:cNvSpPr>
          <p:nvPr>
            <p:ph type="body" idx="1"/>
          </p:nvPr>
        </p:nvSpPr>
        <p:spPr>
          <a:xfrm>
            <a:off x="680322" y="4232171"/>
            <a:ext cx="9613860" cy="1704017"/>
          </a:xfrm>
        </p:spPr>
        <p:txBody>
          <a:bodyPr>
            <a:normAutofit/>
          </a:bodyPr>
          <a:lstStyle>
            <a:lvl1pPr marL="0" indent="0" algn="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0578ACC-22D6-47C1-A373-4FD133E34F3C}" type="datetimeFigureOut">
              <a:rPr lang="en-US" smtClean="0"/>
              <a:t>4/5/21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729455" y="2869895"/>
            <a:ext cx="1154151" cy="1090789"/>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3299166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0320" y="2336873"/>
            <a:ext cx="4698358" cy="35993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594123" y="2336873"/>
            <a:ext cx="4700058" cy="35993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E5A6C69-6797-4E8A-BF37-F2C3751466E9}" type="datetimeFigureOut">
              <a:rPr lang="en-US" smtClean="0"/>
              <a:t>4/5/21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9233092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1" name="Picture 10"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2" name="Rectangle 11"/>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753229"/>
            <a:ext cx="9613863" cy="1080937"/>
          </a:xfrm>
        </p:spPr>
        <p:txBody>
          <a:bodyPr/>
          <a:lstStyle/>
          <a:p>
            <a:r>
              <a:rPr lang="en-US"/>
              <a:t>Click to edit Master title style</a:t>
            </a:r>
            <a:endParaRPr lang="en-US" dirty="0"/>
          </a:p>
        </p:txBody>
      </p:sp>
      <p:sp>
        <p:nvSpPr>
          <p:cNvPr id="3" name="Text Placeholder 2"/>
          <p:cNvSpPr>
            <a:spLocks noGrp="1"/>
          </p:cNvSpPr>
          <p:nvPr>
            <p:ph type="body" idx="1"/>
          </p:nvPr>
        </p:nvSpPr>
        <p:spPr>
          <a:xfrm>
            <a:off x="906350" y="2336873"/>
            <a:ext cx="4472327" cy="69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0322" y="3030008"/>
            <a:ext cx="4698355" cy="290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820154" y="2336873"/>
            <a:ext cx="4474028" cy="69207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594123" y="3030008"/>
            <a:ext cx="4700059" cy="290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82014A1-A632-4878-A0D3-F52BA7563730}" type="datetimeFigureOut">
              <a:rPr lang="en-US" smtClean="0"/>
              <a:t>4/5/21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3393178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7" name="Picture 6"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8" name="Rectangle 7"/>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E99F462-093F-4566-844B-4C71F2739DA5}" type="datetimeFigureOut">
              <a:rPr lang="en-US" smtClean="0"/>
              <a:t>4/5/21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854341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HD-ShadowShor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6" name="Rectangle 5"/>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3D24A7AC-904D-4781-85BA-7D10C17ED021}" type="datetimeFigureOut">
              <a:rPr lang="en-US" smtClean="0"/>
              <a:t>4/5/21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6758408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1" y="753227"/>
            <a:ext cx="9613859" cy="1080940"/>
          </a:xfrm>
        </p:spPr>
        <p:txBody>
          <a:bodyPr anchor="ct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a:xfrm>
            <a:off x="4685846" y="2336873"/>
            <a:ext cx="5608336" cy="3599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0322" y="2336872"/>
            <a:ext cx="3790078" cy="359931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331444B-B92B-4E27-8C94-BB93EAF5CB18}" type="datetimeFigureOut">
              <a:rPr lang="en-US" smtClean="0"/>
              <a:t>4/5/21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1542163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3" y="753228"/>
            <a:ext cx="9613857" cy="1080938"/>
          </a:xfrm>
        </p:spPr>
        <p:txBody>
          <a:bodyPr anchor="ctr">
            <a:normAutofit/>
          </a:bodyPr>
          <a:lstStyle>
            <a:lvl1pPr>
              <a:defRPr sz="3600"/>
            </a:lvl1pPr>
          </a:lstStyle>
          <a:p>
            <a:r>
              <a:rPr lang="en-US"/>
              <a:t>Click to edit Master title style</a:t>
            </a:r>
            <a:endParaRPr lang="en-US" dirty="0"/>
          </a:p>
        </p:txBody>
      </p:sp>
      <p:sp>
        <p:nvSpPr>
          <p:cNvPr id="3" name="Picture Placeholder 2"/>
          <p:cNvSpPr>
            <a:spLocks noGrp="1" noChangeAspect="1"/>
          </p:cNvSpPr>
          <p:nvPr>
            <p:ph type="pic" idx="1"/>
          </p:nvPr>
        </p:nvSpPr>
        <p:spPr>
          <a:xfrm>
            <a:off x="4868333" y="2336874"/>
            <a:ext cx="5425849" cy="3599312"/>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23" y="2336873"/>
            <a:ext cx="3876256" cy="3599315"/>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63EFA5E-FA76-400D-B3DC-F0BA90E6D107}" type="datetimeFigureOut">
              <a:rPr lang="en-US" smtClean="0"/>
              <a:t>4/5/21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9562346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6" descr="hashOverlay-FullResolve.png"/>
          <p:cNvPicPr>
            <a:picLocks noChangeAspect="1"/>
          </p:cNvPicPr>
          <p:nvPr/>
        </p:nvPicPr>
        <p:blipFill>
          <a:blip r:embed="rId19">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80321" y="753228"/>
            <a:ext cx="9613861" cy="108093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0321" y="2336873"/>
            <a:ext cx="9613861" cy="359931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0981" y="5936187"/>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9D6E9DEC-419B-4CC5-A080-3B06BD5A8291}" type="datetimeFigureOut">
              <a:rPr lang="en-US" smtClean="0"/>
              <a:t>4/5/21</a:t>
            </a:fld>
            <a:endParaRPr lang="en-US" dirty="0"/>
          </a:p>
        </p:txBody>
      </p:sp>
      <p:sp>
        <p:nvSpPr>
          <p:cNvPr id="5" name="Footer Placeholder 4"/>
          <p:cNvSpPr>
            <a:spLocks noGrp="1"/>
          </p:cNvSpPr>
          <p:nvPr>
            <p:ph type="ftr" sz="quarter" idx="3"/>
          </p:nvPr>
        </p:nvSpPr>
        <p:spPr>
          <a:xfrm>
            <a:off x="680321" y="5936188"/>
            <a:ext cx="687066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729455" y="753227"/>
            <a:ext cx="1154151" cy="1090789"/>
          </a:xfrm>
          <a:prstGeom prst="rect">
            <a:avLst/>
          </a:prstGeom>
        </p:spPr>
        <p:txBody>
          <a:bodyPr vert="horz" lIns="91440" tIns="45720" rIns="91440" bIns="45720" rtlCol="0" anchor="ctr"/>
          <a:lstStyle>
            <a:lvl1pPr algn="l">
              <a:defRPr sz="3600">
                <a:solidFill>
                  <a:schemeClr val="tx1">
                    <a:tint val="75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247683751"/>
      </p:ext>
    </p:extLst>
  </p:cSld>
  <p:clrMap bg1="dk1" tx1="lt1" bg2="dk2" tx2="lt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 id="2147483718" r:id="rId13"/>
    <p:sldLayoutId id="2147483719" r:id="rId14"/>
    <p:sldLayoutId id="2147483720" r:id="rId15"/>
    <p:sldLayoutId id="2147483721" r:id="rId16"/>
    <p:sldLayoutId id="2147483722" r:id="rId17"/>
  </p:sldLayoutIdLst>
  <p:hf sldNum="0"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4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4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4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4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5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5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5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5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57.svg"/><Relationship Id="rId5" Type="http://schemas.openxmlformats.org/officeDocument/2006/relationships/image" Target="../media/image56.png"/><Relationship Id="rId4" Type="http://schemas.openxmlformats.org/officeDocument/2006/relationships/image" Target="../media/image55.png"/></Relationships>
</file>

<file path=ppt/slides/_rels/slide5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5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3.jpg"/></Relationships>
</file>

<file path=ppt/slides/_rels/slide6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8" Type="http://schemas.openxmlformats.org/officeDocument/2006/relationships/hyperlink" Target="https://github.com/Juan-Moctezuma/Amazon-Flex_Data_Project/blob/main/DATA_SCIENCE/DS_TECHNIQUES/Time_Series.ipynb" TargetMode="External"/><Relationship Id="rId13" Type="http://schemas.openxmlformats.org/officeDocument/2006/relationships/image" Target="../media/image22.png"/><Relationship Id="rId3" Type="http://schemas.openxmlformats.org/officeDocument/2006/relationships/hyperlink" Target="https://github.com/Juan-Moctezuma/Amazon-Flex_Data_Project/tree/main/Amazon_Official_Performance_Evidence" TargetMode="External"/><Relationship Id="rId7" Type="http://schemas.openxmlformats.org/officeDocument/2006/relationships/hyperlink" Target="https://github.com/Juan-Moctezuma/Amazon-Flex_Data_Project/blob/main/DATA_SCIENCE/DASHBOARD/KPI_and_Fuel_Metrics.ipynb" TargetMode="External"/><Relationship Id="rId12" Type="http://schemas.openxmlformats.org/officeDocument/2006/relationships/hyperlink" Target="https://github.com/Juan-Moctezuma/Amazon-Flex_Data_Project/blob/main/DATA_SCIENCE/DS_TECHNIQUES/Clustering_Analysis.ipynb" TargetMode="External"/><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hyperlink" Target="https://github.com/Juan-Moctezuma/Amazon-Flex_Data_Project/blob/main/DATA_SCIENCE/DASHBOARD/Data_Science-Dashboard.ipynb" TargetMode="External"/><Relationship Id="rId11" Type="http://schemas.openxmlformats.org/officeDocument/2006/relationships/hyperlink" Target="https://github.com/Juan-Moctezuma/Amazon-Flex_Data_Project/blob/main/DATA_SCIENCE/DS_TECHNIQUES/Hypothesis_Testing.ipynb" TargetMode="External"/><Relationship Id="rId5" Type="http://schemas.openxmlformats.org/officeDocument/2006/relationships/hyperlink" Target="https://github.com/Juan-Moctezuma/Amazon-Flex_Data_Project/blob/main/DATA_ENGINEERING/API/API_RESULTS/API_Results.pdf" TargetMode="External"/><Relationship Id="rId10" Type="http://schemas.openxmlformats.org/officeDocument/2006/relationships/hyperlink" Target="https://github.com/Juan-Moctezuma/Amazon-Flex_Data_Project/blob/main/DATA_SCIENCE/DS_TECHNIQUES/Logistic_Regression.ipynb" TargetMode="External"/><Relationship Id="rId4" Type="http://schemas.openxmlformats.org/officeDocument/2006/relationships/hyperlink" Target="https://github.com/Juan-Moctezuma/Amazon-Flex_Data_Project/blob/main/DATA_ENGINEERING/ETL_Data_Pipeline/Extract-Transform-Load_Pipe.ipynb" TargetMode="External"/><Relationship Id="rId9" Type="http://schemas.openxmlformats.org/officeDocument/2006/relationships/hyperlink" Target="https://github.com/Juan-Moctezuma/Amazon-Flex_Data_Project/blob/main/DATA_SCIENCE/DS_TECHNIQUES/Linear_Regression.ipynb" TargetMode="External"/></Relationships>
</file>

<file path=ppt/slides/_rels/slide6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EF64E0-EF02-5640-828B-09063E2EE94E}"/>
              </a:ext>
            </a:extLst>
          </p:cNvPr>
          <p:cNvSpPr>
            <a:spLocks noGrp="1"/>
          </p:cNvSpPr>
          <p:nvPr>
            <p:ph type="ctrTitle"/>
          </p:nvPr>
        </p:nvSpPr>
        <p:spPr>
          <a:xfrm>
            <a:off x="1172976" y="2921076"/>
            <a:ext cx="7486115" cy="801228"/>
          </a:xfrm>
        </p:spPr>
        <p:txBody>
          <a:bodyPr/>
          <a:lstStyle/>
          <a:p>
            <a:r>
              <a:rPr lang="en-US" sz="2800" dirty="0">
                <a:latin typeface="Avenir Book" panose="02000503020000020003" pitchFamily="2" charset="0"/>
              </a:rPr>
              <a:t>Amazon Flex Data Science &amp; Analytics Project</a:t>
            </a:r>
          </a:p>
        </p:txBody>
      </p:sp>
      <p:sp>
        <p:nvSpPr>
          <p:cNvPr id="3" name="Subtitle 2">
            <a:extLst>
              <a:ext uri="{FF2B5EF4-FFF2-40B4-BE49-F238E27FC236}">
                <a16:creationId xmlns:a16="http://schemas.microsoft.com/office/drawing/2014/main" id="{25F1FB26-C9B3-3846-97A1-1E716DD3345D}"/>
              </a:ext>
            </a:extLst>
          </p:cNvPr>
          <p:cNvSpPr>
            <a:spLocks noGrp="1"/>
          </p:cNvSpPr>
          <p:nvPr>
            <p:ph type="subTitle" idx="1"/>
          </p:nvPr>
        </p:nvSpPr>
        <p:spPr>
          <a:xfrm>
            <a:off x="5345098" y="3753735"/>
            <a:ext cx="3313993" cy="406561"/>
          </a:xfrm>
        </p:spPr>
        <p:txBody>
          <a:bodyPr>
            <a:normAutofit/>
          </a:bodyPr>
          <a:lstStyle/>
          <a:p>
            <a:r>
              <a:rPr lang="en-US" sz="1800" dirty="0">
                <a:latin typeface="Avenir Book" panose="02000503020000020003" pitchFamily="2" charset="0"/>
              </a:rPr>
              <a:t>By Juan Moctezuma-Flores</a:t>
            </a:r>
            <a:endParaRPr lang="en-US" sz="1800" dirty="0"/>
          </a:p>
        </p:txBody>
      </p:sp>
      <p:pic>
        <p:nvPicPr>
          <p:cNvPr id="21" name="Picture 20" descr="Icon&#10;&#10;Description automatically generated">
            <a:extLst>
              <a:ext uri="{FF2B5EF4-FFF2-40B4-BE49-F238E27FC236}">
                <a16:creationId xmlns:a16="http://schemas.microsoft.com/office/drawing/2014/main" id="{9F281FF6-02C2-2D4C-B30B-A2F1567DA67A}"/>
              </a:ext>
            </a:extLst>
          </p:cNvPr>
          <p:cNvPicPr>
            <a:picLocks noChangeAspect="1"/>
          </p:cNvPicPr>
          <p:nvPr/>
        </p:nvPicPr>
        <p:blipFill>
          <a:blip r:embed="rId2"/>
          <a:stretch>
            <a:fillRect/>
          </a:stretch>
        </p:blipFill>
        <p:spPr>
          <a:xfrm>
            <a:off x="203396" y="2952507"/>
            <a:ext cx="756524" cy="801228"/>
          </a:xfrm>
          <a:prstGeom prst="rect">
            <a:avLst/>
          </a:prstGeom>
        </p:spPr>
      </p:pic>
    </p:spTree>
    <p:extLst>
      <p:ext uri="{BB962C8B-B14F-4D97-AF65-F5344CB8AC3E}">
        <p14:creationId xmlns:p14="http://schemas.microsoft.com/office/powerpoint/2010/main" val="20948284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C381F-50B3-F24B-BAC9-EA33E129CFA0}"/>
              </a:ext>
            </a:extLst>
          </p:cNvPr>
          <p:cNvSpPr>
            <a:spLocks noGrp="1"/>
          </p:cNvSpPr>
          <p:nvPr>
            <p:ph type="title"/>
          </p:nvPr>
        </p:nvSpPr>
        <p:spPr>
          <a:xfrm>
            <a:off x="1637583" y="753228"/>
            <a:ext cx="9613861" cy="1080938"/>
          </a:xfrm>
        </p:spPr>
        <p:txBody>
          <a:bodyPr>
            <a:normAutofit/>
          </a:bodyPr>
          <a:lstStyle/>
          <a:p>
            <a:r>
              <a:rPr lang="en-US" dirty="0">
                <a:latin typeface="Avenir Book" panose="02000503020000020003" pitchFamily="2" charset="0"/>
              </a:rPr>
              <a:t>How is Raw Data Organized? (Part IV)</a:t>
            </a:r>
          </a:p>
        </p:txBody>
      </p:sp>
      <p:pic>
        <p:nvPicPr>
          <p:cNvPr id="4" name="Picture 3" descr="Icon&#10;&#10;Description automatically generated">
            <a:extLst>
              <a:ext uri="{FF2B5EF4-FFF2-40B4-BE49-F238E27FC236}">
                <a16:creationId xmlns:a16="http://schemas.microsoft.com/office/drawing/2014/main" id="{F9B8C254-D151-6E40-8CB2-D474659CDE2E}"/>
              </a:ext>
            </a:extLst>
          </p:cNvPr>
          <p:cNvPicPr>
            <a:picLocks noChangeAspect="1"/>
          </p:cNvPicPr>
          <p:nvPr/>
        </p:nvPicPr>
        <p:blipFill>
          <a:blip r:embed="rId2"/>
          <a:stretch>
            <a:fillRect/>
          </a:stretch>
        </p:blipFill>
        <p:spPr>
          <a:xfrm>
            <a:off x="255210" y="843466"/>
            <a:ext cx="850222" cy="900462"/>
          </a:xfrm>
          <a:prstGeom prst="rect">
            <a:avLst/>
          </a:prstGeom>
        </p:spPr>
      </p:pic>
      <p:sp>
        <p:nvSpPr>
          <p:cNvPr id="5" name="Content Placeholder 5">
            <a:extLst>
              <a:ext uri="{FF2B5EF4-FFF2-40B4-BE49-F238E27FC236}">
                <a16:creationId xmlns:a16="http://schemas.microsoft.com/office/drawing/2014/main" id="{0C7CD6ED-E0EB-CC4E-B5D6-846AF26DA305}"/>
              </a:ext>
            </a:extLst>
          </p:cNvPr>
          <p:cNvSpPr>
            <a:spLocks noGrp="1"/>
          </p:cNvSpPr>
          <p:nvPr>
            <p:ph idx="1"/>
          </p:nvPr>
        </p:nvSpPr>
        <p:spPr>
          <a:xfrm>
            <a:off x="680321" y="2336873"/>
            <a:ext cx="9859342" cy="3599316"/>
          </a:xfrm>
        </p:spPr>
        <p:txBody>
          <a:bodyPr>
            <a:noAutofit/>
          </a:bodyPr>
          <a:lstStyle/>
          <a:p>
            <a:r>
              <a:rPr lang="en-US" sz="2200" dirty="0">
                <a:latin typeface="Avenir Book" panose="02000503020000020003" pitchFamily="2" charset="0"/>
              </a:rPr>
              <a:t>The following represents the columns K – Q </a:t>
            </a:r>
            <a:r>
              <a:rPr lang="en-US" sz="2200" i="1" dirty="0">
                <a:latin typeface="Avenir Book" panose="02000503020000020003" pitchFamily="2" charset="0"/>
              </a:rPr>
              <a:t>(From </a:t>
            </a:r>
            <a:r>
              <a:rPr lang="en-US" sz="1800" i="1" dirty="0">
                <a:latin typeface="Avenir Book" panose="02000503020000020003" pitchFamily="2" charset="0"/>
              </a:rPr>
              <a:t>AMAZON-FLEX_RAW_DATA</a:t>
            </a:r>
            <a:r>
              <a:rPr lang="en-US" sz="2200" i="1" dirty="0">
                <a:latin typeface="Avenir Book" panose="02000503020000020003" pitchFamily="2" charset="0"/>
              </a:rPr>
              <a:t>)</a:t>
            </a:r>
            <a:r>
              <a:rPr lang="en-US" sz="2200" dirty="0">
                <a:latin typeface="Avenir Book" panose="02000503020000020003" pitchFamily="2" charset="0"/>
              </a:rPr>
              <a:t>. Information from these headers is directly related to fuel data:</a:t>
            </a:r>
          </a:p>
          <a:p>
            <a:pPr marL="800100" lvl="1" indent="-342900">
              <a:lnSpc>
                <a:spcPct val="200000"/>
              </a:lnSpc>
              <a:buFont typeface="+mj-lt"/>
              <a:buAutoNum type="alphaUcPeriod" startAt="11"/>
            </a:pPr>
            <a:r>
              <a:rPr lang="en-US" sz="1400" dirty="0">
                <a:latin typeface="Avenir Book" panose="02000503020000020003" pitchFamily="2" charset="0"/>
              </a:rPr>
              <a:t>FUEL_TOTAL: Fuel expense in USD that occurred </a:t>
            </a:r>
            <a:r>
              <a:rPr lang="en-US" sz="1400" u="sng" dirty="0">
                <a:latin typeface="Avenir Book" panose="02000503020000020003" pitchFamily="2" charset="0"/>
              </a:rPr>
              <a:t>before</a:t>
            </a:r>
            <a:r>
              <a:rPr lang="en-US" sz="1400" dirty="0">
                <a:latin typeface="Avenir Book" panose="02000503020000020003" pitchFamily="2" charset="0"/>
              </a:rPr>
              <a:t> the block.</a:t>
            </a:r>
          </a:p>
          <a:p>
            <a:pPr marL="800100" lvl="1" indent="-342900">
              <a:lnSpc>
                <a:spcPct val="200000"/>
              </a:lnSpc>
              <a:buFont typeface="+mj-lt"/>
              <a:buAutoNum type="alphaUcPeriod" startAt="11"/>
            </a:pPr>
            <a:r>
              <a:rPr lang="en-US" sz="1400" dirty="0">
                <a:latin typeface="Avenir Book" panose="02000503020000020003" pitchFamily="2" charset="0"/>
              </a:rPr>
              <a:t>FUEL_GAL: Volume of gas (in gallons) injected to contractor’s vehicle proportional to FUEL_TOTAL.</a:t>
            </a:r>
          </a:p>
          <a:p>
            <a:pPr marL="800100" lvl="1" indent="-342900">
              <a:lnSpc>
                <a:spcPct val="200000"/>
              </a:lnSpc>
              <a:buFont typeface="+mj-lt"/>
              <a:buAutoNum type="alphaUcPeriod" startAt="11"/>
            </a:pPr>
            <a:r>
              <a:rPr lang="en-US" sz="1400" dirty="0">
                <a:latin typeface="Avenir Book" panose="02000503020000020003" pitchFamily="2" charset="0"/>
              </a:rPr>
              <a:t>PRICE_PER_GAL: Price per gallon in USD recorded from specific gas station fuel category.</a:t>
            </a:r>
          </a:p>
          <a:p>
            <a:pPr marL="800100" lvl="1" indent="-342900">
              <a:lnSpc>
                <a:spcPct val="200000"/>
              </a:lnSpc>
              <a:buFont typeface="+mj-lt"/>
              <a:buAutoNum type="alphaUcPeriod" startAt="14"/>
            </a:pPr>
            <a:r>
              <a:rPr lang="en-US" sz="1400" dirty="0">
                <a:latin typeface="Avenir Book" panose="02000503020000020003" pitchFamily="2" charset="0"/>
              </a:rPr>
              <a:t>OIL_COMPANY: Gas station’s brand.</a:t>
            </a:r>
          </a:p>
          <a:p>
            <a:pPr marL="800100" lvl="1" indent="-342900">
              <a:lnSpc>
                <a:spcPct val="200000"/>
              </a:lnSpc>
              <a:buFont typeface="+mj-lt"/>
              <a:buAutoNum type="alphaUcPeriod" startAt="14"/>
            </a:pPr>
            <a:r>
              <a:rPr lang="en-US" sz="1400" dirty="0">
                <a:latin typeface="Avenir Book" panose="02000503020000020003" pitchFamily="2" charset="0"/>
              </a:rPr>
              <a:t>GAS_CATEGORY: Gas choice from specific station. For instance, regular gas vs premium.</a:t>
            </a:r>
          </a:p>
          <a:p>
            <a:pPr marL="800100" lvl="1" indent="-342900">
              <a:lnSpc>
                <a:spcPct val="200000"/>
              </a:lnSpc>
              <a:buFont typeface="+mj-lt"/>
              <a:buAutoNum type="alphaUcPeriod" startAt="14"/>
            </a:pPr>
            <a:r>
              <a:rPr lang="en-US" sz="1400" dirty="0">
                <a:latin typeface="Avenir Book" panose="02000503020000020003" pitchFamily="2" charset="0"/>
              </a:rPr>
              <a:t>GAS_STATION_ADDRESS: Address within warehouse’s range.</a:t>
            </a:r>
          </a:p>
          <a:p>
            <a:pPr marL="800100" lvl="1" indent="-342900">
              <a:lnSpc>
                <a:spcPct val="200000"/>
              </a:lnSpc>
              <a:buFont typeface="+mj-lt"/>
              <a:buAutoNum type="alphaUcPeriod" startAt="14"/>
            </a:pPr>
            <a:r>
              <a:rPr lang="en-US" sz="1400" dirty="0">
                <a:latin typeface="Avenir Book" panose="02000503020000020003" pitchFamily="2" charset="0"/>
              </a:rPr>
              <a:t>GS-WHS_DIST: Exact distance (in miles) on Google Maps between gas station (GS) and warehouse (WHS).</a:t>
            </a:r>
          </a:p>
          <a:p>
            <a:pPr marL="800100" lvl="1" indent="-342900">
              <a:lnSpc>
                <a:spcPct val="200000"/>
              </a:lnSpc>
              <a:buFont typeface="+mj-lt"/>
              <a:buAutoNum type="alphaUcPeriod" startAt="11"/>
            </a:pPr>
            <a:endParaRPr lang="en-US" sz="1400" dirty="0">
              <a:latin typeface="Avenir Book" panose="02000503020000020003" pitchFamily="2" charset="0"/>
            </a:endParaRPr>
          </a:p>
        </p:txBody>
      </p:sp>
    </p:spTree>
    <p:extLst>
      <p:ext uri="{BB962C8B-B14F-4D97-AF65-F5344CB8AC3E}">
        <p14:creationId xmlns:p14="http://schemas.microsoft.com/office/powerpoint/2010/main" val="28677232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C381F-50B3-F24B-BAC9-EA33E129CFA0}"/>
              </a:ext>
            </a:extLst>
          </p:cNvPr>
          <p:cNvSpPr>
            <a:spLocks noGrp="1"/>
          </p:cNvSpPr>
          <p:nvPr>
            <p:ph type="title"/>
          </p:nvPr>
        </p:nvSpPr>
        <p:spPr>
          <a:xfrm>
            <a:off x="1508995" y="749218"/>
            <a:ext cx="9613861" cy="1080938"/>
          </a:xfrm>
        </p:spPr>
        <p:txBody>
          <a:bodyPr>
            <a:normAutofit/>
          </a:bodyPr>
          <a:lstStyle/>
          <a:p>
            <a:r>
              <a:rPr lang="en-US" dirty="0">
                <a:latin typeface="Avenir Book" panose="02000503020000020003" pitchFamily="2" charset="0"/>
              </a:rPr>
              <a:t>How is Raw Data Organized? (Part V)</a:t>
            </a:r>
          </a:p>
        </p:txBody>
      </p:sp>
      <p:pic>
        <p:nvPicPr>
          <p:cNvPr id="4" name="Picture 3" descr="Icon&#10;&#10;Description automatically generated">
            <a:extLst>
              <a:ext uri="{FF2B5EF4-FFF2-40B4-BE49-F238E27FC236}">
                <a16:creationId xmlns:a16="http://schemas.microsoft.com/office/drawing/2014/main" id="{F9B8C254-D151-6E40-8CB2-D474659CDE2E}"/>
              </a:ext>
            </a:extLst>
          </p:cNvPr>
          <p:cNvPicPr>
            <a:picLocks noChangeAspect="1"/>
          </p:cNvPicPr>
          <p:nvPr/>
        </p:nvPicPr>
        <p:blipFill>
          <a:blip r:embed="rId2"/>
          <a:stretch>
            <a:fillRect/>
          </a:stretch>
        </p:blipFill>
        <p:spPr>
          <a:xfrm>
            <a:off x="255210" y="843466"/>
            <a:ext cx="850222" cy="900462"/>
          </a:xfrm>
          <a:prstGeom prst="rect">
            <a:avLst/>
          </a:prstGeom>
        </p:spPr>
      </p:pic>
      <p:sp>
        <p:nvSpPr>
          <p:cNvPr id="5" name="Content Placeholder 5">
            <a:extLst>
              <a:ext uri="{FF2B5EF4-FFF2-40B4-BE49-F238E27FC236}">
                <a16:creationId xmlns:a16="http://schemas.microsoft.com/office/drawing/2014/main" id="{0C7CD6ED-E0EB-CC4E-B5D6-846AF26DA305}"/>
              </a:ext>
            </a:extLst>
          </p:cNvPr>
          <p:cNvSpPr>
            <a:spLocks noGrp="1"/>
          </p:cNvSpPr>
          <p:nvPr>
            <p:ph idx="1"/>
          </p:nvPr>
        </p:nvSpPr>
        <p:spPr>
          <a:xfrm>
            <a:off x="680321" y="2336873"/>
            <a:ext cx="9784479" cy="3599316"/>
          </a:xfrm>
        </p:spPr>
        <p:txBody>
          <a:bodyPr>
            <a:noAutofit/>
          </a:bodyPr>
          <a:lstStyle/>
          <a:p>
            <a:r>
              <a:rPr lang="en-US" sz="2200" dirty="0">
                <a:latin typeface="Avenir Book" panose="02000503020000020003" pitchFamily="2" charset="0"/>
              </a:rPr>
              <a:t>The following represents the columns R – T </a:t>
            </a:r>
            <a:r>
              <a:rPr lang="en-US" sz="2200" i="1" dirty="0">
                <a:latin typeface="Avenir Book" panose="02000503020000020003" pitchFamily="2" charset="0"/>
              </a:rPr>
              <a:t>(From</a:t>
            </a:r>
            <a:r>
              <a:rPr lang="en-US" sz="1600" i="1" dirty="0">
                <a:latin typeface="Avenir Book" panose="02000503020000020003" pitchFamily="2" charset="0"/>
              </a:rPr>
              <a:t> </a:t>
            </a:r>
            <a:r>
              <a:rPr lang="en-US" sz="1800" i="1" dirty="0">
                <a:latin typeface="Avenir Book" panose="02000503020000020003" pitchFamily="2" charset="0"/>
              </a:rPr>
              <a:t>AMAZON-FLEX_RAW_DATA</a:t>
            </a:r>
            <a:r>
              <a:rPr lang="en-US" sz="2200" i="1" dirty="0">
                <a:latin typeface="Avenir Book" panose="02000503020000020003" pitchFamily="2" charset="0"/>
              </a:rPr>
              <a:t>)</a:t>
            </a:r>
            <a:r>
              <a:rPr lang="en-US" sz="2200" dirty="0">
                <a:latin typeface="Avenir Book" panose="02000503020000020003" pitchFamily="2" charset="0"/>
              </a:rPr>
              <a:t>. Information from these headers is directly related to package data:</a:t>
            </a:r>
          </a:p>
          <a:p>
            <a:pPr marL="800100" lvl="1" indent="-342900">
              <a:lnSpc>
                <a:spcPct val="200000"/>
              </a:lnSpc>
              <a:buFont typeface="+mj-lt"/>
              <a:buAutoNum type="alphaUcPeriod" startAt="18"/>
            </a:pPr>
            <a:r>
              <a:rPr lang="en-US" sz="1400" dirty="0">
                <a:latin typeface="Avenir Book" panose="02000503020000020003" pitchFamily="2" charset="0"/>
              </a:rPr>
              <a:t>TOTAL_PKGS: Number of packages provided by Amazon’s warehouse Associates. Package number is recorded on Amazon’s performance report sent via e-mail.</a:t>
            </a:r>
          </a:p>
          <a:p>
            <a:pPr marL="800100" lvl="1" indent="-342900">
              <a:lnSpc>
                <a:spcPct val="200000"/>
              </a:lnSpc>
              <a:buFont typeface="+mj-lt"/>
              <a:buAutoNum type="alphaUcPeriod" startAt="18"/>
            </a:pPr>
            <a:r>
              <a:rPr lang="en-US" sz="1400" dirty="0">
                <a:latin typeface="Avenir Book" panose="02000503020000020003" pitchFamily="2" charset="0"/>
              </a:rPr>
              <a:t>ON-TIME_PKGS:  Number of packages delivered on-time. Data gets recorded on Amazon’s performance report sent via e-mail. Clients confirm arrival through their customer app as well.</a:t>
            </a:r>
          </a:p>
          <a:p>
            <a:pPr marL="800100" lvl="1" indent="-342900">
              <a:lnSpc>
                <a:spcPct val="200000"/>
              </a:lnSpc>
              <a:buFont typeface="+mj-lt"/>
              <a:buAutoNum type="alphaUcPeriod" startAt="18"/>
            </a:pPr>
            <a:r>
              <a:rPr lang="en-US" sz="1400" dirty="0">
                <a:latin typeface="Avenir Book" panose="02000503020000020003" pitchFamily="2" charset="0"/>
              </a:rPr>
              <a:t>RETURNED_PKGS: Number of packages returned to the warehouse. This situation is not common, but reasons could vary. Some examples are being unable to access a building, the Amazon Locker is full, it’s simply too late at night, or customer is absent during arrival and requested his/her unattended order to be returned to the warehouse. Data gets recorded on Amazon’s performance report sent via e-mail.</a:t>
            </a:r>
          </a:p>
          <a:p>
            <a:pPr marL="800100" lvl="1" indent="-342900">
              <a:lnSpc>
                <a:spcPct val="200000"/>
              </a:lnSpc>
              <a:buFont typeface="+mj-lt"/>
              <a:buAutoNum type="alphaUcPeriod" startAt="18"/>
            </a:pPr>
            <a:endParaRPr lang="en-US" sz="1400" dirty="0">
              <a:latin typeface="Avenir Book" panose="02000503020000020003" pitchFamily="2" charset="0"/>
            </a:endParaRPr>
          </a:p>
        </p:txBody>
      </p:sp>
    </p:spTree>
    <p:extLst>
      <p:ext uri="{BB962C8B-B14F-4D97-AF65-F5344CB8AC3E}">
        <p14:creationId xmlns:p14="http://schemas.microsoft.com/office/powerpoint/2010/main" val="11678724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C381F-50B3-F24B-BAC9-EA33E129CFA0}"/>
              </a:ext>
            </a:extLst>
          </p:cNvPr>
          <p:cNvSpPr>
            <a:spLocks noGrp="1"/>
          </p:cNvSpPr>
          <p:nvPr>
            <p:ph type="title"/>
          </p:nvPr>
        </p:nvSpPr>
        <p:spPr>
          <a:xfrm>
            <a:off x="1523283" y="753228"/>
            <a:ext cx="9613861" cy="1080938"/>
          </a:xfrm>
        </p:spPr>
        <p:txBody>
          <a:bodyPr>
            <a:normAutofit/>
          </a:bodyPr>
          <a:lstStyle/>
          <a:p>
            <a:r>
              <a:rPr lang="en-US" dirty="0">
                <a:latin typeface="Avenir Book" panose="02000503020000020003" pitchFamily="2" charset="0"/>
              </a:rPr>
              <a:t>How is Raw Data Organized? (Part VI)</a:t>
            </a:r>
          </a:p>
        </p:txBody>
      </p:sp>
      <p:pic>
        <p:nvPicPr>
          <p:cNvPr id="4" name="Picture 3" descr="Icon&#10;&#10;Description automatically generated">
            <a:extLst>
              <a:ext uri="{FF2B5EF4-FFF2-40B4-BE49-F238E27FC236}">
                <a16:creationId xmlns:a16="http://schemas.microsoft.com/office/drawing/2014/main" id="{F9B8C254-D151-6E40-8CB2-D474659CDE2E}"/>
              </a:ext>
            </a:extLst>
          </p:cNvPr>
          <p:cNvPicPr>
            <a:picLocks noChangeAspect="1"/>
          </p:cNvPicPr>
          <p:nvPr/>
        </p:nvPicPr>
        <p:blipFill>
          <a:blip r:embed="rId2"/>
          <a:stretch>
            <a:fillRect/>
          </a:stretch>
        </p:blipFill>
        <p:spPr>
          <a:xfrm>
            <a:off x="255210" y="843466"/>
            <a:ext cx="850222" cy="900462"/>
          </a:xfrm>
          <a:prstGeom prst="rect">
            <a:avLst/>
          </a:prstGeom>
        </p:spPr>
      </p:pic>
      <p:sp>
        <p:nvSpPr>
          <p:cNvPr id="5" name="Content Placeholder 5">
            <a:extLst>
              <a:ext uri="{FF2B5EF4-FFF2-40B4-BE49-F238E27FC236}">
                <a16:creationId xmlns:a16="http://schemas.microsoft.com/office/drawing/2014/main" id="{0C7CD6ED-E0EB-CC4E-B5D6-846AF26DA305}"/>
              </a:ext>
            </a:extLst>
          </p:cNvPr>
          <p:cNvSpPr>
            <a:spLocks noGrp="1"/>
          </p:cNvSpPr>
          <p:nvPr>
            <p:ph idx="1"/>
          </p:nvPr>
        </p:nvSpPr>
        <p:spPr>
          <a:xfrm>
            <a:off x="680321" y="2336873"/>
            <a:ext cx="9852212" cy="3599316"/>
          </a:xfrm>
        </p:spPr>
        <p:txBody>
          <a:bodyPr>
            <a:noAutofit/>
          </a:bodyPr>
          <a:lstStyle/>
          <a:p>
            <a:r>
              <a:rPr lang="en-US" sz="2200" dirty="0">
                <a:latin typeface="Avenir Book" panose="02000503020000020003" pitchFamily="2" charset="0"/>
              </a:rPr>
              <a:t>The following represents the columns U &amp; V </a:t>
            </a:r>
            <a:r>
              <a:rPr lang="en-US" sz="2200" i="1" dirty="0">
                <a:latin typeface="Avenir Book" panose="02000503020000020003" pitchFamily="2" charset="0"/>
              </a:rPr>
              <a:t>(From</a:t>
            </a:r>
            <a:r>
              <a:rPr lang="en-US" sz="1600" i="1" dirty="0">
                <a:latin typeface="Avenir Book" panose="02000503020000020003" pitchFamily="2" charset="0"/>
              </a:rPr>
              <a:t> </a:t>
            </a:r>
            <a:r>
              <a:rPr lang="en-US" sz="1800" i="1" dirty="0">
                <a:latin typeface="Avenir Book" panose="02000503020000020003" pitchFamily="2" charset="0"/>
              </a:rPr>
              <a:t>AMAZON-FLEX_RAW_DATA</a:t>
            </a:r>
            <a:r>
              <a:rPr lang="en-US" sz="2200" i="1" dirty="0">
                <a:latin typeface="Avenir Book" panose="02000503020000020003" pitchFamily="2" charset="0"/>
              </a:rPr>
              <a:t>)</a:t>
            </a:r>
            <a:r>
              <a:rPr lang="en-US" sz="2200" dirty="0">
                <a:latin typeface="Avenir Book" panose="02000503020000020003" pitchFamily="2" charset="0"/>
              </a:rPr>
              <a:t>. Information from these headers is directly related to package data:</a:t>
            </a:r>
          </a:p>
          <a:p>
            <a:pPr marL="800100" lvl="1" indent="-342900">
              <a:lnSpc>
                <a:spcPct val="200000"/>
              </a:lnSpc>
              <a:buFont typeface="+mj-lt"/>
              <a:buAutoNum type="alphaUcPeriod" startAt="21"/>
            </a:pPr>
            <a:r>
              <a:rPr lang="en-US" sz="1400" dirty="0">
                <a:latin typeface="Avenir Book" panose="02000503020000020003" pitchFamily="2" charset="0"/>
              </a:rPr>
              <a:t>LATE_PKGS: Number of packages that surpassed the estimated delivery (or product arrival) time frame. Data gets recorded on Amazon’s performance report sent via e-mail.</a:t>
            </a:r>
          </a:p>
          <a:p>
            <a:pPr marL="800100" lvl="1" indent="-342900">
              <a:lnSpc>
                <a:spcPct val="200000"/>
              </a:lnSpc>
              <a:buFont typeface="+mj-lt"/>
              <a:buAutoNum type="alphaUcPeriod" startAt="21"/>
            </a:pPr>
            <a:r>
              <a:rPr lang="en-US" sz="1400" dirty="0">
                <a:latin typeface="Avenir Book" panose="02000503020000020003" pitchFamily="2" charset="0"/>
              </a:rPr>
              <a:t>MISSING_ORDERS: This case applies only for packages that were delivered but the client reports his/her product as a no-show. In other words, packages that were most likely stolen. Data gets recorded by Amazon.</a:t>
            </a:r>
          </a:p>
          <a:p>
            <a:pPr marL="800100" lvl="1" indent="-342900">
              <a:lnSpc>
                <a:spcPct val="200000"/>
              </a:lnSpc>
              <a:buFont typeface="+mj-lt"/>
              <a:buAutoNum type="alphaUcPeriod" startAt="21"/>
            </a:pPr>
            <a:endParaRPr lang="en-US" sz="1400" dirty="0">
              <a:latin typeface="Avenir Book" panose="02000503020000020003" pitchFamily="2" charset="0"/>
            </a:endParaRPr>
          </a:p>
        </p:txBody>
      </p:sp>
      <p:pic>
        <p:nvPicPr>
          <p:cNvPr id="6" name="Picture 5" descr="A picture containing text, building&#10;&#10;Description automatically generated">
            <a:extLst>
              <a:ext uri="{FF2B5EF4-FFF2-40B4-BE49-F238E27FC236}">
                <a16:creationId xmlns:a16="http://schemas.microsoft.com/office/drawing/2014/main" id="{41908582-78C9-E344-AC25-5500E9330430}"/>
              </a:ext>
            </a:extLst>
          </p:cNvPr>
          <p:cNvPicPr>
            <a:picLocks noChangeAspect="1"/>
          </p:cNvPicPr>
          <p:nvPr/>
        </p:nvPicPr>
        <p:blipFill>
          <a:blip r:embed="rId3"/>
          <a:stretch>
            <a:fillRect/>
          </a:stretch>
        </p:blipFill>
        <p:spPr>
          <a:xfrm>
            <a:off x="4744050" y="5027944"/>
            <a:ext cx="1700463" cy="1501190"/>
          </a:xfrm>
          <a:prstGeom prst="rect">
            <a:avLst/>
          </a:prstGeom>
        </p:spPr>
      </p:pic>
      <p:sp>
        <p:nvSpPr>
          <p:cNvPr id="7" name="TextBox 6">
            <a:extLst>
              <a:ext uri="{FF2B5EF4-FFF2-40B4-BE49-F238E27FC236}">
                <a16:creationId xmlns:a16="http://schemas.microsoft.com/office/drawing/2014/main" id="{71551E40-55FE-CD48-A664-2FE1A8624E09}"/>
              </a:ext>
            </a:extLst>
          </p:cNvPr>
          <p:cNvSpPr txBox="1"/>
          <p:nvPr/>
        </p:nvSpPr>
        <p:spPr>
          <a:xfrm>
            <a:off x="4606670" y="6596390"/>
            <a:ext cx="2013693" cy="261610"/>
          </a:xfrm>
          <a:prstGeom prst="rect">
            <a:avLst/>
          </a:prstGeom>
          <a:noFill/>
        </p:spPr>
        <p:txBody>
          <a:bodyPr wrap="none" rtlCol="0">
            <a:spAutoFit/>
          </a:bodyPr>
          <a:lstStyle/>
          <a:p>
            <a:r>
              <a:rPr lang="en-US" sz="1100" i="1" dirty="0">
                <a:latin typeface="Avenir Book" panose="02000503020000020003" pitchFamily="2" charset="0"/>
              </a:rPr>
              <a:t>A) Packages being delivered.</a:t>
            </a:r>
          </a:p>
        </p:txBody>
      </p:sp>
    </p:spTree>
    <p:extLst>
      <p:ext uri="{BB962C8B-B14F-4D97-AF65-F5344CB8AC3E}">
        <p14:creationId xmlns:p14="http://schemas.microsoft.com/office/powerpoint/2010/main" val="22149487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C381F-50B3-F24B-BAC9-EA33E129CFA0}"/>
              </a:ext>
            </a:extLst>
          </p:cNvPr>
          <p:cNvSpPr>
            <a:spLocks noGrp="1"/>
          </p:cNvSpPr>
          <p:nvPr>
            <p:ph type="title"/>
          </p:nvPr>
        </p:nvSpPr>
        <p:spPr>
          <a:xfrm>
            <a:off x="1637583" y="753228"/>
            <a:ext cx="9613861" cy="1080938"/>
          </a:xfrm>
        </p:spPr>
        <p:txBody>
          <a:bodyPr>
            <a:normAutofit/>
          </a:bodyPr>
          <a:lstStyle/>
          <a:p>
            <a:r>
              <a:rPr lang="en-US" dirty="0">
                <a:latin typeface="Avenir Book" panose="02000503020000020003" pitchFamily="2" charset="0"/>
              </a:rPr>
              <a:t>How is Raw Data Organized? (Part VII)</a:t>
            </a:r>
          </a:p>
        </p:txBody>
      </p:sp>
      <p:pic>
        <p:nvPicPr>
          <p:cNvPr id="4" name="Picture 3" descr="Icon&#10;&#10;Description automatically generated">
            <a:extLst>
              <a:ext uri="{FF2B5EF4-FFF2-40B4-BE49-F238E27FC236}">
                <a16:creationId xmlns:a16="http://schemas.microsoft.com/office/drawing/2014/main" id="{F9B8C254-D151-6E40-8CB2-D474659CDE2E}"/>
              </a:ext>
            </a:extLst>
          </p:cNvPr>
          <p:cNvPicPr>
            <a:picLocks noChangeAspect="1"/>
          </p:cNvPicPr>
          <p:nvPr/>
        </p:nvPicPr>
        <p:blipFill>
          <a:blip r:embed="rId2"/>
          <a:stretch>
            <a:fillRect/>
          </a:stretch>
        </p:blipFill>
        <p:spPr>
          <a:xfrm>
            <a:off x="255210" y="843466"/>
            <a:ext cx="850222" cy="900462"/>
          </a:xfrm>
          <a:prstGeom prst="rect">
            <a:avLst/>
          </a:prstGeom>
        </p:spPr>
      </p:pic>
      <p:sp>
        <p:nvSpPr>
          <p:cNvPr id="5" name="Content Placeholder 5">
            <a:extLst>
              <a:ext uri="{FF2B5EF4-FFF2-40B4-BE49-F238E27FC236}">
                <a16:creationId xmlns:a16="http://schemas.microsoft.com/office/drawing/2014/main" id="{0C7CD6ED-E0EB-CC4E-B5D6-846AF26DA305}"/>
              </a:ext>
            </a:extLst>
          </p:cNvPr>
          <p:cNvSpPr>
            <a:spLocks noGrp="1"/>
          </p:cNvSpPr>
          <p:nvPr>
            <p:ph idx="1"/>
          </p:nvPr>
        </p:nvSpPr>
        <p:spPr>
          <a:xfrm>
            <a:off x="680321" y="2336873"/>
            <a:ext cx="10460921" cy="3599316"/>
          </a:xfrm>
        </p:spPr>
        <p:txBody>
          <a:bodyPr>
            <a:noAutofit/>
          </a:bodyPr>
          <a:lstStyle/>
          <a:p>
            <a:r>
              <a:rPr lang="en-US" sz="2200" dirty="0">
                <a:latin typeface="Avenir Book" panose="02000503020000020003" pitchFamily="2" charset="0"/>
              </a:rPr>
              <a:t>The following represents the columns W – Z </a:t>
            </a:r>
            <a:r>
              <a:rPr lang="en-US" sz="2200" i="1" dirty="0">
                <a:latin typeface="Avenir Book" panose="02000503020000020003" pitchFamily="2" charset="0"/>
              </a:rPr>
              <a:t>(From</a:t>
            </a:r>
            <a:r>
              <a:rPr lang="en-US" sz="1600" i="1" dirty="0">
                <a:latin typeface="Avenir Book" panose="02000503020000020003" pitchFamily="2" charset="0"/>
              </a:rPr>
              <a:t> </a:t>
            </a:r>
            <a:r>
              <a:rPr lang="en-US" sz="1800" i="1" dirty="0">
                <a:latin typeface="Avenir Book" panose="02000503020000020003" pitchFamily="2" charset="0"/>
              </a:rPr>
              <a:t>AMAZON-FLEX_RAW_DATA</a:t>
            </a:r>
            <a:r>
              <a:rPr lang="en-US" sz="2200" i="1" dirty="0">
                <a:latin typeface="Avenir Book" panose="02000503020000020003" pitchFamily="2" charset="0"/>
              </a:rPr>
              <a:t>)</a:t>
            </a:r>
            <a:r>
              <a:rPr lang="en-US" sz="2200" dirty="0">
                <a:latin typeface="Avenir Book" panose="02000503020000020003" pitchFamily="2" charset="0"/>
              </a:rPr>
              <a:t>. Data is directly related to calculated performance ratios:</a:t>
            </a:r>
          </a:p>
          <a:p>
            <a:pPr marL="800100" lvl="1" indent="-342900">
              <a:lnSpc>
                <a:spcPct val="200000"/>
              </a:lnSpc>
              <a:buFont typeface="+mj-lt"/>
              <a:buAutoNum type="alphaUcPeriod" startAt="23"/>
            </a:pPr>
            <a:r>
              <a:rPr lang="en-US" sz="1400" dirty="0">
                <a:latin typeface="Avenir Book" panose="02000503020000020003" pitchFamily="2" charset="0"/>
              </a:rPr>
              <a:t>ON-TIME_RATIO: This percentage comes from the number of on-time packages </a:t>
            </a:r>
            <a:r>
              <a:rPr lang="en-US" sz="1400" u="sng" dirty="0">
                <a:latin typeface="Avenir Book" panose="02000503020000020003" pitchFamily="2" charset="0"/>
              </a:rPr>
              <a:t>divided by</a:t>
            </a:r>
            <a:r>
              <a:rPr lang="en-US" sz="1400" dirty="0">
                <a:latin typeface="Avenir Book" panose="02000503020000020003" pitchFamily="2" charset="0"/>
              </a:rPr>
              <a:t> the total number of given packages (minus the returned number of packages). Returned packages do not get included.</a:t>
            </a:r>
          </a:p>
          <a:p>
            <a:pPr marL="800100" lvl="1" indent="-342900">
              <a:lnSpc>
                <a:spcPct val="200000"/>
              </a:lnSpc>
              <a:buFont typeface="+mj-lt"/>
              <a:buAutoNum type="alphaUcPeriod" startAt="23"/>
            </a:pPr>
            <a:r>
              <a:rPr lang="en-US" sz="1400" dirty="0">
                <a:latin typeface="Avenir Book" panose="02000503020000020003" pitchFamily="2" charset="0"/>
              </a:rPr>
              <a:t>PDD_FAIL_RATIO: Promise Delivery Date (PDD) fail percentage applies only for returned packages, which is </a:t>
            </a:r>
            <a:r>
              <a:rPr lang="en-US" sz="1400" u="sng" dirty="0">
                <a:latin typeface="Avenir Book" panose="02000503020000020003" pitchFamily="2" charset="0"/>
              </a:rPr>
              <a:t>divided by</a:t>
            </a:r>
            <a:r>
              <a:rPr lang="en-US" sz="1400" dirty="0">
                <a:latin typeface="Avenir Book" panose="02000503020000020003" pitchFamily="2" charset="0"/>
              </a:rPr>
              <a:t> the total number of given packages.</a:t>
            </a:r>
          </a:p>
          <a:p>
            <a:pPr marL="800100" lvl="1" indent="-342900">
              <a:lnSpc>
                <a:spcPct val="200000"/>
              </a:lnSpc>
              <a:buFont typeface="+mj-lt"/>
              <a:buAutoNum type="alphaUcPeriod" startAt="23"/>
            </a:pPr>
            <a:r>
              <a:rPr lang="en-US" sz="1400" dirty="0">
                <a:latin typeface="Avenir Book" panose="02000503020000020003" pitchFamily="2" charset="0"/>
              </a:rPr>
              <a:t>LATE-PKGE_RATIO: This percentage comes from the number of late packages </a:t>
            </a:r>
            <a:r>
              <a:rPr lang="en-US" sz="1400" u="sng" dirty="0">
                <a:latin typeface="Avenir Book" panose="02000503020000020003" pitchFamily="2" charset="0"/>
              </a:rPr>
              <a:t>divided by</a:t>
            </a:r>
            <a:r>
              <a:rPr lang="en-US" sz="1400" dirty="0">
                <a:latin typeface="Avenir Book" panose="02000503020000020003" pitchFamily="2" charset="0"/>
              </a:rPr>
              <a:t> the total number of given packages (minus the returned number of packages). Returned packages do not get included.</a:t>
            </a:r>
          </a:p>
          <a:p>
            <a:pPr marL="800100" lvl="1" indent="-342900">
              <a:lnSpc>
                <a:spcPct val="200000"/>
              </a:lnSpc>
              <a:buFont typeface="+mj-lt"/>
              <a:buAutoNum type="alphaUcPeriod" startAt="23"/>
            </a:pPr>
            <a:r>
              <a:rPr lang="en-US" sz="1400" dirty="0">
                <a:latin typeface="Avenir Book" panose="02000503020000020003" pitchFamily="2" charset="0"/>
              </a:rPr>
              <a:t>RCVD-PKGE_RATIO: This percentage comes from the number of received packages (on-time or late) minus both returned packages or missing orders </a:t>
            </a:r>
            <a:r>
              <a:rPr lang="en-US" sz="1400" u="sng" dirty="0">
                <a:latin typeface="Avenir Book" panose="02000503020000020003" pitchFamily="2" charset="0"/>
              </a:rPr>
              <a:t>divided by</a:t>
            </a:r>
            <a:r>
              <a:rPr lang="en-US" sz="1400" dirty="0">
                <a:latin typeface="Avenir Book" panose="02000503020000020003" pitchFamily="2" charset="0"/>
              </a:rPr>
              <a:t> the total number of given packages.</a:t>
            </a:r>
          </a:p>
          <a:p>
            <a:pPr marL="457200" lvl="1" indent="0">
              <a:lnSpc>
                <a:spcPct val="200000"/>
              </a:lnSpc>
              <a:buNone/>
            </a:pPr>
            <a:r>
              <a:rPr lang="en-US" sz="1400" dirty="0">
                <a:latin typeface="Avenir Book" panose="02000503020000020003" pitchFamily="2" charset="0"/>
              </a:rPr>
              <a:t> </a:t>
            </a:r>
          </a:p>
          <a:p>
            <a:pPr marL="457200" lvl="1" indent="0">
              <a:lnSpc>
                <a:spcPct val="200000"/>
              </a:lnSpc>
              <a:buNone/>
            </a:pPr>
            <a:endParaRPr lang="en-US" sz="1400" dirty="0">
              <a:latin typeface="Avenir Book" panose="02000503020000020003" pitchFamily="2" charset="0"/>
            </a:endParaRPr>
          </a:p>
          <a:p>
            <a:pPr marL="800100" lvl="1" indent="-342900">
              <a:lnSpc>
                <a:spcPct val="200000"/>
              </a:lnSpc>
              <a:buFont typeface="+mj-lt"/>
              <a:buAutoNum type="alphaUcPeriod" startAt="23"/>
            </a:pPr>
            <a:endParaRPr lang="en-US" sz="1400" dirty="0">
              <a:latin typeface="Avenir Book" panose="02000503020000020003" pitchFamily="2" charset="0"/>
            </a:endParaRPr>
          </a:p>
          <a:p>
            <a:pPr marL="800100" lvl="1" indent="-342900">
              <a:lnSpc>
                <a:spcPct val="200000"/>
              </a:lnSpc>
              <a:buFont typeface="+mj-lt"/>
              <a:buAutoNum type="alphaUcPeriod" startAt="23"/>
            </a:pPr>
            <a:endParaRPr lang="en-US" sz="1400" dirty="0">
              <a:latin typeface="Avenir Book" panose="02000503020000020003" pitchFamily="2" charset="0"/>
            </a:endParaRPr>
          </a:p>
          <a:p>
            <a:pPr marL="800100" lvl="1" indent="-342900">
              <a:lnSpc>
                <a:spcPct val="200000"/>
              </a:lnSpc>
              <a:buFont typeface="+mj-lt"/>
              <a:buAutoNum type="alphaUcPeriod" startAt="23"/>
            </a:pPr>
            <a:endParaRPr lang="en-US" sz="1400" dirty="0">
              <a:latin typeface="Avenir Book" panose="02000503020000020003" pitchFamily="2" charset="0"/>
            </a:endParaRPr>
          </a:p>
        </p:txBody>
      </p:sp>
    </p:spTree>
    <p:extLst>
      <p:ext uri="{BB962C8B-B14F-4D97-AF65-F5344CB8AC3E}">
        <p14:creationId xmlns:p14="http://schemas.microsoft.com/office/powerpoint/2010/main" val="37993924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C381F-50B3-F24B-BAC9-EA33E129CFA0}"/>
              </a:ext>
            </a:extLst>
          </p:cNvPr>
          <p:cNvSpPr>
            <a:spLocks noGrp="1"/>
          </p:cNvSpPr>
          <p:nvPr>
            <p:ph type="title"/>
          </p:nvPr>
        </p:nvSpPr>
        <p:spPr>
          <a:xfrm>
            <a:off x="1637583" y="753228"/>
            <a:ext cx="9613861" cy="1080938"/>
          </a:xfrm>
        </p:spPr>
        <p:txBody>
          <a:bodyPr>
            <a:normAutofit/>
          </a:bodyPr>
          <a:lstStyle/>
          <a:p>
            <a:r>
              <a:rPr lang="en-US" dirty="0">
                <a:latin typeface="Avenir Book" panose="02000503020000020003" pitchFamily="2" charset="0"/>
              </a:rPr>
              <a:t>How is Raw Data Organized? (Part VIII)</a:t>
            </a:r>
          </a:p>
        </p:txBody>
      </p:sp>
      <p:pic>
        <p:nvPicPr>
          <p:cNvPr id="4" name="Picture 3" descr="Icon&#10;&#10;Description automatically generated">
            <a:extLst>
              <a:ext uri="{FF2B5EF4-FFF2-40B4-BE49-F238E27FC236}">
                <a16:creationId xmlns:a16="http://schemas.microsoft.com/office/drawing/2014/main" id="{F9B8C254-D151-6E40-8CB2-D474659CDE2E}"/>
              </a:ext>
            </a:extLst>
          </p:cNvPr>
          <p:cNvPicPr>
            <a:picLocks noChangeAspect="1"/>
          </p:cNvPicPr>
          <p:nvPr/>
        </p:nvPicPr>
        <p:blipFill>
          <a:blip r:embed="rId2"/>
          <a:stretch>
            <a:fillRect/>
          </a:stretch>
        </p:blipFill>
        <p:spPr>
          <a:xfrm>
            <a:off x="255210" y="843466"/>
            <a:ext cx="850222" cy="900462"/>
          </a:xfrm>
          <a:prstGeom prst="rect">
            <a:avLst/>
          </a:prstGeom>
        </p:spPr>
      </p:pic>
      <p:sp>
        <p:nvSpPr>
          <p:cNvPr id="5" name="Content Placeholder 5">
            <a:extLst>
              <a:ext uri="{FF2B5EF4-FFF2-40B4-BE49-F238E27FC236}">
                <a16:creationId xmlns:a16="http://schemas.microsoft.com/office/drawing/2014/main" id="{0C7CD6ED-E0EB-CC4E-B5D6-846AF26DA305}"/>
              </a:ext>
            </a:extLst>
          </p:cNvPr>
          <p:cNvSpPr>
            <a:spLocks noGrp="1"/>
          </p:cNvSpPr>
          <p:nvPr>
            <p:ph idx="1"/>
          </p:nvPr>
        </p:nvSpPr>
        <p:spPr>
          <a:xfrm>
            <a:off x="680321" y="2336873"/>
            <a:ext cx="10364668" cy="3599316"/>
          </a:xfrm>
        </p:spPr>
        <p:txBody>
          <a:bodyPr>
            <a:noAutofit/>
          </a:bodyPr>
          <a:lstStyle/>
          <a:p>
            <a:r>
              <a:rPr lang="en-US" sz="2200" dirty="0">
                <a:latin typeface="Avenir Book" panose="02000503020000020003" pitchFamily="2" charset="0"/>
              </a:rPr>
              <a:t>The following represents the columns AA – AE </a:t>
            </a:r>
            <a:r>
              <a:rPr lang="en-US" sz="2200" i="1" dirty="0">
                <a:latin typeface="Avenir Book" panose="02000503020000020003" pitchFamily="2" charset="0"/>
              </a:rPr>
              <a:t>(From</a:t>
            </a:r>
            <a:r>
              <a:rPr lang="en-US" sz="1600" i="1" dirty="0">
                <a:latin typeface="Avenir Book" panose="02000503020000020003" pitchFamily="2" charset="0"/>
              </a:rPr>
              <a:t> </a:t>
            </a:r>
            <a:r>
              <a:rPr lang="en-US" sz="1800" i="1" dirty="0">
                <a:latin typeface="Avenir Book" panose="02000503020000020003" pitchFamily="2" charset="0"/>
              </a:rPr>
              <a:t>AMAZON-FLEX_RAW_DATA</a:t>
            </a:r>
            <a:r>
              <a:rPr lang="en-US" sz="2200" i="1" dirty="0">
                <a:latin typeface="Avenir Book" panose="02000503020000020003" pitchFamily="2" charset="0"/>
              </a:rPr>
              <a:t>)</a:t>
            </a:r>
            <a:r>
              <a:rPr lang="en-US" sz="2200" dirty="0">
                <a:latin typeface="Avenir Book" panose="02000503020000020003" pitchFamily="2" charset="0"/>
              </a:rPr>
              <a:t>. Information from these headers is directly related to other performance parameters:</a:t>
            </a:r>
          </a:p>
          <a:p>
            <a:pPr marL="800100" lvl="1" indent="-342900">
              <a:lnSpc>
                <a:spcPct val="200000"/>
              </a:lnSpc>
              <a:buFont typeface="+mj-lt"/>
              <a:buAutoNum type="alphaUcPeriod" startAt="27"/>
            </a:pPr>
            <a:r>
              <a:rPr lang="en-US" sz="1400" dirty="0">
                <a:latin typeface="Avenir Book" panose="02000503020000020003" pitchFamily="2" charset="0"/>
              </a:rPr>
              <a:t>ON-TIME_ARR (Y/N): Did the contractor (author) arrived early to the warehouse? ‘Y’ stands for yes and ‘N’ for no.</a:t>
            </a:r>
          </a:p>
          <a:p>
            <a:pPr marL="457200" lvl="1" indent="0">
              <a:lnSpc>
                <a:spcPct val="200000"/>
              </a:lnSpc>
              <a:buNone/>
            </a:pPr>
            <a:r>
              <a:rPr lang="en-US" sz="1400" dirty="0">
                <a:latin typeface="Avenir Book" panose="02000503020000020003" pitchFamily="2" charset="0"/>
              </a:rPr>
              <a:t>AB. TRAFFIC (Y/N): Was there traffic that day? ‘Y’ stands for yes and ‘N’ for no.</a:t>
            </a:r>
          </a:p>
          <a:p>
            <a:pPr marL="457200" lvl="1" indent="0">
              <a:lnSpc>
                <a:spcPct val="200000"/>
              </a:lnSpc>
              <a:buNone/>
            </a:pPr>
            <a:r>
              <a:rPr lang="en-US" sz="1400" dirty="0">
                <a:latin typeface="Avenir Book" panose="02000503020000020003" pitchFamily="2" charset="0"/>
              </a:rPr>
              <a:t>AC. WHS_DELAY (Y/N): Was there a delay on behalf of the warehouse’s (WHS) personnel? ‘Y’ stands for yes and ‘N’ for no.</a:t>
            </a:r>
          </a:p>
          <a:p>
            <a:pPr marL="457200" lvl="1" indent="0">
              <a:lnSpc>
                <a:spcPct val="200000"/>
              </a:lnSpc>
              <a:buNone/>
            </a:pPr>
            <a:r>
              <a:rPr lang="en-US" sz="1400" dirty="0">
                <a:latin typeface="Avenir Book" panose="02000503020000020003" pitchFamily="2" charset="0"/>
              </a:rPr>
              <a:t>AD.  BAD_WEATHER (Y/N): Was there rain, fog, hail? Weather conditions may affect the contractor’s performance.      	‘Y’ stands for yes and ‘N’ for no.</a:t>
            </a:r>
          </a:p>
          <a:p>
            <a:pPr marL="457200" lvl="1" indent="0">
              <a:lnSpc>
                <a:spcPct val="200000"/>
              </a:lnSpc>
              <a:buNone/>
            </a:pPr>
            <a:r>
              <a:rPr lang="en-US" sz="1400" dirty="0">
                <a:latin typeface="Avenir Book" panose="02000503020000020003" pitchFamily="2" charset="0"/>
              </a:rPr>
              <a:t>AE.  OTHER_DELAYS (Y/N): Was there any other inconvenience that affected performance? ‘Y’ stands for yes and 	‘N’ for no.</a:t>
            </a:r>
          </a:p>
          <a:p>
            <a:pPr marL="457200" lvl="1" indent="0">
              <a:lnSpc>
                <a:spcPct val="200000"/>
              </a:lnSpc>
              <a:buNone/>
            </a:pPr>
            <a:endParaRPr lang="en-US" sz="1400" dirty="0">
              <a:latin typeface="Avenir Book" panose="02000503020000020003" pitchFamily="2" charset="0"/>
            </a:endParaRPr>
          </a:p>
          <a:p>
            <a:pPr marL="457200" lvl="1" indent="0">
              <a:lnSpc>
                <a:spcPct val="200000"/>
              </a:lnSpc>
              <a:buNone/>
            </a:pPr>
            <a:endParaRPr lang="en-US" sz="1400" dirty="0">
              <a:latin typeface="Avenir Book" panose="02000503020000020003" pitchFamily="2" charset="0"/>
            </a:endParaRPr>
          </a:p>
          <a:p>
            <a:pPr marL="800100" lvl="1" indent="-342900">
              <a:lnSpc>
                <a:spcPct val="200000"/>
              </a:lnSpc>
              <a:buFont typeface="+mj-lt"/>
              <a:buAutoNum type="alphaUcPeriod" startAt="23"/>
            </a:pPr>
            <a:endParaRPr lang="en-US" sz="1400" dirty="0">
              <a:latin typeface="Avenir Book" panose="02000503020000020003" pitchFamily="2" charset="0"/>
            </a:endParaRPr>
          </a:p>
          <a:p>
            <a:pPr marL="800100" lvl="1" indent="-342900">
              <a:lnSpc>
                <a:spcPct val="200000"/>
              </a:lnSpc>
              <a:buFont typeface="+mj-lt"/>
              <a:buAutoNum type="alphaUcPeriod" startAt="23"/>
            </a:pPr>
            <a:endParaRPr lang="en-US" sz="1400" dirty="0">
              <a:latin typeface="Avenir Book" panose="02000503020000020003" pitchFamily="2" charset="0"/>
            </a:endParaRPr>
          </a:p>
          <a:p>
            <a:pPr marL="800100" lvl="1" indent="-342900">
              <a:lnSpc>
                <a:spcPct val="200000"/>
              </a:lnSpc>
              <a:buFont typeface="+mj-lt"/>
              <a:buAutoNum type="alphaUcPeriod" startAt="23"/>
            </a:pPr>
            <a:endParaRPr lang="en-US" sz="1400" dirty="0">
              <a:latin typeface="Avenir Book" panose="02000503020000020003" pitchFamily="2" charset="0"/>
            </a:endParaRPr>
          </a:p>
        </p:txBody>
      </p:sp>
      <p:pic>
        <p:nvPicPr>
          <p:cNvPr id="6" name="Picture 5" descr="Logo, icon&#10;&#10;Description automatically generated">
            <a:extLst>
              <a:ext uri="{FF2B5EF4-FFF2-40B4-BE49-F238E27FC236}">
                <a16:creationId xmlns:a16="http://schemas.microsoft.com/office/drawing/2014/main" id="{647B5901-8491-2A47-8EDB-AC580D88C7A0}"/>
              </a:ext>
            </a:extLst>
          </p:cNvPr>
          <p:cNvPicPr>
            <a:picLocks noChangeAspect="1"/>
          </p:cNvPicPr>
          <p:nvPr/>
        </p:nvPicPr>
        <p:blipFill>
          <a:blip r:embed="rId3"/>
          <a:stretch>
            <a:fillRect/>
          </a:stretch>
        </p:blipFill>
        <p:spPr>
          <a:xfrm>
            <a:off x="4940234" y="6001350"/>
            <a:ext cx="1027430" cy="1027430"/>
          </a:xfrm>
          <a:prstGeom prst="rect">
            <a:avLst/>
          </a:prstGeom>
        </p:spPr>
      </p:pic>
    </p:spTree>
    <p:extLst>
      <p:ext uri="{BB962C8B-B14F-4D97-AF65-F5344CB8AC3E}">
        <p14:creationId xmlns:p14="http://schemas.microsoft.com/office/powerpoint/2010/main" val="29617224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C381F-50B3-F24B-BAC9-EA33E129CFA0}"/>
              </a:ext>
            </a:extLst>
          </p:cNvPr>
          <p:cNvSpPr>
            <a:spLocks noGrp="1"/>
          </p:cNvSpPr>
          <p:nvPr>
            <p:ph type="title"/>
          </p:nvPr>
        </p:nvSpPr>
        <p:spPr>
          <a:xfrm>
            <a:off x="1637583" y="753228"/>
            <a:ext cx="9613861" cy="1080938"/>
          </a:xfrm>
        </p:spPr>
        <p:txBody>
          <a:bodyPr>
            <a:normAutofit/>
          </a:bodyPr>
          <a:lstStyle/>
          <a:p>
            <a:r>
              <a:rPr lang="en-US" dirty="0">
                <a:latin typeface="Avenir Book" panose="02000503020000020003" pitchFamily="2" charset="0"/>
              </a:rPr>
              <a:t>How is Raw Data Processed? (Part I)</a:t>
            </a:r>
          </a:p>
        </p:txBody>
      </p:sp>
      <p:pic>
        <p:nvPicPr>
          <p:cNvPr id="4" name="Picture 3" descr="Icon&#10;&#10;Description automatically generated">
            <a:extLst>
              <a:ext uri="{FF2B5EF4-FFF2-40B4-BE49-F238E27FC236}">
                <a16:creationId xmlns:a16="http://schemas.microsoft.com/office/drawing/2014/main" id="{F9B8C254-D151-6E40-8CB2-D474659CDE2E}"/>
              </a:ext>
            </a:extLst>
          </p:cNvPr>
          <p:cNvPicPr>
            <a:picLocks noChangeAspect="1"/>
          </p:cNvPicPr>
          <p:nvPr/>
        </p:nvPicPr>
        <p:blipFill>
          <a:blip r:embed="rId2"/>
          <a:stretch>
            <a:fillRect/>
          </a:stretch>
        </p:blipFill>
        <p:spPr>
          <a:xfrm>
            <a:off x="255210" y="843466"/>
            <a:ext cx="850222" cy="900462"/>
          </a:xfrm>
          <a:prstGeom prst="rect">
            <a:avLst/>
          </a:prstGeom>
        </p:spPr>
      </p:pic>
      <p:sp>
        <p:nvSpPr>
          <p:cNvPr id="5" name="Content Placeholder 5">
            <a:extLst>
              <a:ext uri="{FF2B5EF4-FFF2-40B4-BE49-F238E27FC236}">
                <a16:creationId xmlns:a16="http://schemas.microsoft.com/office/drawing/2014/main" id="{0C7CD6ED-E0EB-CC4E-B5D6-846AF26DA305}"/>
              </a:ext>
            </a:extLst>
          </p:cNvPr>
          <p:cNvSpPr>
            <a:spLocks noGrp="1"/>
          </p:cNvSpPr>
          <p:nvPr>
            <p:ph idx="1"/>
          </p:nvPr>
        </p:nvSpPr>
        <p:spPr>
          <a:xfrm>
            <a:off x="680320" y="2336873"/>
            <a:ext cx="10000931" cy="3599316"/>
          </a:xfrm>
        </p:spPr>
        <p:txBody>
          <a:bodyPr>
            <a:noAutofit/>
          </a:bodyPr>
          <a:lstStyle/>
          <a:p>
            <a:r>
              <a:rPr lang="en-US" sz="2200" dirty="0">
                <a:latin typeface="Avenir Book" panose="02000503020000020003" pitchFamily="2" charset="0"/>
              </a:rPr>
              <a:t>An Extract Transform Load (ETL) Pipeline is used during this project, and it was made with Python 3 within the </a:t>
            </a:r>
            <a:r>
              <a:rPr lang="en-US" sz="2200" dirty="0" err="1">
                <a:latin typeface="Avenir Book" panose="02000503020000020003" pitchFamily="2" charset="0"/>
              </a:rPr>
              <a:t>Jupyter</a:t>
            </a:r>
            <a:r>
              <a:rPr lang="en-US" sz="2200" dirty="0">
                <a:latin typeface="Avenir Book" panose="02000503020000020003" pitchFamily="2" charset="0"/>
              </a:rPr>
              <a:t> Notebook platform.</a:t>
            </a:r>
          </a:p>
          <a:p>
            <a:r>
              <a:rPr lang="en-US" sz="2200" dirty="0">
                <a:latin typeface="Avenir Book" panose="02000503020000020003" pitchFamily="2" charset="0"/>
              </a:rPr>
              <a:t>The Raw Data File (</a:t>
            </a:r>
            <a:r>
              <a:rPr lang="en-US" sz="2200" i="1" dirty="0">
                <a:latin typeface="Avenir Book" panose="02000503020000020003" pitchFamily="2" charset="0"/>
              </a:rPr>
              <a:t>Amazon-</a:t>
            </a:r>
            <a:r>
              <a:rPr lang="en-US" sz="2200" i="1" dirty="0" err="1">
                <a:latin typeface="Avenir Book" panose="02000503020000020003" pitchFamily="2" charset="0"/>
              </a:rPr>
              <a:t>Flex_RDF.csv</a:t>
            </a:r>
            <a:r>
              <a:rPr lang="en-US" sz="2200" dirty="0">
                <a:latin typeface="Avenir Book" panose="02000503020000020003" pitchFamily="2" charset="0"/>
              </a:rPr>
              <a:t>) is initially stored in a folder, then the script extracts the data from the spreadsheet (</a:t>
            </a:r>
            <a:r>
              <a:rPr lang="en-US" sz="2200" u="sng" dirty="0">
                <a:latin typeface="Avenir Book" panose="02000503020000020003" pitchFamily="2" charset="0"/>
              </a:rPr>
              <a:t>input</a:t>
            </a:r>
            <a:r>
              <a:rPr lang="en-US" sz="2200" dirty="0">
                <a:latin typeface="Avenir Book" panose="02000503020000020003" pitchFamily="2" charset="0"/>
              </a:rPr>
              <a:t>), cleans or transforms some columns and loads the cleaned data into a new CSV file in the ‘output’ folder. The </a:t>
            </a:r>
            <a:r>
              <a:rPr lang="en-US" sz="2200" u="sng" dirty="0">
                <a:latin typeface="Avenir Book" panose="02000503020000020003" pitchFamily="2" charset="0"/>
              </a:rPr>
              <a:t>output</a:t>
            </a:r>
            <a:r>
              <a:rPr lang="en-US" sz="2200" dirty="0">
                <a:latin typeface="Avenir Book" panose="02000503020000020003" pitchFamily="2" charset="0"/>
              </a:rPr>
              <a:t> file is named </a:t>
            </a:r>
            <a:r>
              <a:rPr lang="en-US" sz="2200" i="1" dirty="0">
                <a:latin typeface="Avenir Book" panose="02000503020000020003" pitchFamily="2" charset="0"/>
              </a:rPr>
              <a:t>Amazon-</a:t>
            </a:r>
            <a:r>
              <a:rPr lang="en-US" sz="2200" i="1" dirty="0" err="1">
                <a:latin typeface="Avenir Book" panose="02000503020000020003" pitchFamily="2" charset="0"/>
              </a:rPr>
              <a:t>Flex_CDF.csv</a:t>
            </a:r>
            <a:r>
              <a:rPr lang="en-US" sz="2200" i="1" dirty="0">
                <a:latin typeface="Avenir Book" panose="02000503020000020003" pitchFamily="2" charset="0"/>
              </a:rPr>
              <a:t> </a:t>
            </a:r>
            <a:r>
              <a:rPr lang="en-US" sz="2200" dirty="0">
                <a:latin typeface="Avenir Book" panose="02000503020000020003" pitchFamily="2" charset="0"/>
              </a:rPr>
              <a:t>(Clean Data File).</a:t>
            </a:r>
            <a:endParaRPr lang="en-US" sz="2200" i="1" dirty="0">
              <a:latin typeface="Avenir Book" panose="02000503020000020003" pitchFamily="2" charset="0"/>
            </a:endParaRPr>
          </a:p>
          <a:p>
            <a:r>
              <a:rPr lang="en-US" sz="2200" dirty="0">
                <a:latin typeface="Avenir Book" panose="02000503020000020003" pitchFamily="2" charset="0"/>
              </a:rPr>
              <a:t>The ETL runs occasionally after more data gets compiled.</a:t>
            </a:r>
          </a:p>
          <a:p>
            <a:pPr marL="800100" lvl="1" indent="-342900">
              <a:lnSpc>
                <a:spcPct val="200000"/>
              </a:lnSpc>
              <a:buFont typeface="+mj-lt"/>
              <a:buAutoNum type="alphaUcPeriod" startAt="11"/>
            </a:pPr>
            <a:endParaRPr lang="en-US" sz="1400" dirty="0">
              <a:latin typeface="Avenir Book" panose="02000503020000020003" pitchFamily="2" charset="0"/>
            </a:endParaRPr>
          </a:p>
        </p:txBody>
      </p:sp>
      <p:pic>
        <p:nvPicPr>
          <p:cNvPr id="6" name="Picture 5" descr="Diagram&#10;&#10;Description automatically generated">
            <a:extLst>
              <a:ext uri="{FF2B5EF4-FFF2-40B4-BE49-F238E27FC236}">
                <a16:creationId xmlns:a16="http://schemas.microsoft.com/office/drawing/2014/main" id="{850FFDA5-94A8-4D4E-8C79-93B2A8B02DFE}"/>
              </a:ext>
            </a:extLst>
          </p:cNvPr>
          <p:cNvPicPr>
            <a:picLocks noChangeAspect="1"/>
          </p:cNvPicPr>
          <p:nvPr/>
        </p:nvPicPr>
        <p:blipFill>
          <a:blip r:embed="rId3"/>
          <a:stretch>
            <a:fillRect/>
          </a:stretch>
        </p:blipFill>
        <p:spPr>
          <a:xfrm>
            <a:off x="1105431" y="4810539"/>
            <a:ext cx="4161357" cy="1628357"/>
          </a:xfrm>
          <a:prstGeom prst="rect">
            <a:avLst/>
          </a:prstGeom>
        </p:spPr>
      </p:pic>
      <p:sp>
        <p:nvSpPr>
          <p:cNvPr id="7" name="TextBox 6">
            <a:extLst>
              <a:ext uri="{FF2B5EF4-FFF2-40B4-BE49-F238E27FC236}">
                <a16:creationId xmlns:a16="http://schemas.microsoft.com/office/drawing/2014/main" id="{B8A91957-9284-024F-B173-06D2165CCCAF}"/>
              </a:ext>
            </a:extLst>
          </p:cNvPr>
          <p:cNvSpPr txBox="1"/>
          <p:nvPr/>
        </p:nvSpPr>
        <p:spPr>
          <a:xfrm>
            <a:off x="1105432" y="6529134"/>
            <a:ext cx="4176143" cy="261610"/>
          </a:xfrm>
          <a:prstGeom prst="rect">
            <a:avLst/>
          </a:prstGeom>
          <a:noFill/>
        </p:spPr>
        <p:txBody>
          <a:bodyPr wrap="none" rtlCol="0">
            <a:spAutoFit/>
          </a:bodyPr>
          <a:lstStyle/>
          <a:p>
            <a:r>
              <a:rPr lang="en-US" sz="1100" i="1" dirty="0">
                <a:latin typeface="Avenir Book" panose="02000503020000020003" pitchFamily="2" charset="0"/>
              </a:rPr>
              <a:t>A) Visual definition of an ETL Pipeline – Definition by Databricks.</a:t>
            </a:r>
          </a:p>
        </p:txBody>
      </p:sp>
      <p:pic>
        <p:nvPicPr>
          <p:cNvPr id="12" name="Picture 11">
            <a:extLst>
              <a:ext uri="{FF2B5EF4-FFF2-40B4-BE49-F238E27FC236}">
                <a16:creationId xmlns:a16="http://schemas.microsoft.com/office/drawing/2014/main" id="{20D1B154-6E77-F044-BD89-B9428CB95EBA}"/>
              </a:ext>
            </a:extLst>
          </p:cNvPr>
          <p:cNvPicPr>
            <a:picLocks noChangeAspect="1"/>
          </p:cNvPicPr>
          <p:nvPr/>
        </p:nvPicPr>
        <p:blipFill>
          <a:blip r:embed="rId4"/>
          <a:stretch>
            <a:fillRect/>
          </a:stretch>
        </p:blipFill>
        <p:spPr>
          <a:xfrm>
            <a:off x="5716116" y="4810539"/>
            <a:ext cx="4357916" cy="1634219"/>
          </a:xfrm>
          <a:prstGeom prst="rect">
            <a:avLst/>
          </a:prstGeom>
        </p:spPr>
      </p:pic>
      <p:sp>
        <p:nvSpPr>
          <p:cNvPr id="13" name="TextBox 12">
            <a:extLst>
              <a:ext uri="{FF2B5EF4-FFF2-40B4-BE49-F238E27FC236}">
                <a16:creationId xmlns:a16="http://schemas.microsoft.com/office/drawing/2014/main" id="{6B2B6695-EDC6-6B47-A380-0C962C6187FB}"/>
              </a:ext>
            </a:extLst>
          </p:cNvPr>
          <p:cNvSpPr txBox="1"/>
          <p:nvPr/>
        </p:nvSpPr>
        <p:spPr>
          <a:xfrm>
            <a:off x="5716116" y="6524946"/>
            <a:ext cx="4087979" cy="261610"/>
          </a:xfrm>
          <a:prstGeom prst="rect">
            <a:avLst/>
          </a:prstGeom>
          <a:noFill/>
        </p:spPr>
        <p:txBody>
          <a:bodyPr wrap="none" rtlCol="0">
            <a:spAutoFit/>
          </a:bodyPr>
          <a:lstStyle/>
          <a:p>
            <a:r>
              <a:rPr lang="en-US" sz="1100" i="1" dirty="0">
                <a:latin typeface="Avenir Book" panose="02000503020000020003" pitchFamily="2" charset="0"/>
              </a:rPr>
              <a:t>B) An ETL pipe is an abstract concept unlike an actual pipeline.</a:t>
            </a:r>
          </a:p>
        </p:txBody>
      </p:sp>
    </p:spTree>
    <p:extLst>
      <p:ext uri="{BB962C8B-B14F-4D97-AF65-F5344CB8AC3E}">
        <p14:creationId xmlns:p14="http://schemas.microsoft.com/office/powerpoint/2010/main" val="18241078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C381F-50B3-F24B-BAC9-EA33E129CFA0}"/>
              </a:ext>
            </a:extLst>
          </p:cNvPr>
          <p:cNvSpPr>
            <a:spLocks noGrp="1"/>
          </p:cNvSpPr>
          <p:nvPr>
            <p:ph type="title"/>
          </p:nvPr>
        </p:nvSpPr>
        <p:spPr>
          <a:xfrm>
            <a:off x="1637583" y="753228"/>
            <a:ext cx="9613861" cy="1080938"/>
          </a:xfrm>
        </p:spPr>
        <p:txBody>
          <a:bodyPr>
            <a:normAutofit/>
          </a:bodyPr>
          <a:lstStyle/>
          <a:p>
            <a:r>
              <a:rPr lang="en-US" dirty="0">
                <a:latin typeface="Avenir Book" panose="02000503020000020003" pitchFamily="2" charset="0"/>
              </a:rPr>
              <a:t>How is Raw Data Processed? (Part II)</a:t>
            </a:r>
          </a:p>
        </p:txBody>
      </p:sp>
      <p:pic>
        <p:nvPicPr>
          <p:cNvPr id="4" name="Picture 3" descr="Icon&#10;&#10;Description automatically generated">
            <a:extLst>
              <a:ext uri="{FF2B5EF4-FFF2-40B4-BE49-F238E27FC236}">
                <a16:creationId xmlns:a16="http://schemas.microsoft.com/office/drawing/2014/main" id="{F9B8C254-D151-6E40-8CB2-D474659CDE2E}"/>
              </a:ext>
            </a:extLst>
          </p:cNvPr>
          <p:cNvPicPr>
            <a:picLocks noChangeAspect="1"/>
          </p:cNvPicPr>
          <p:nvPr/>
        </p:nvPicPr>
        <p:blipFill>
          <a:blip r:embed="rId2"/>
          <a:stretch>
            <a:fillRect/>
          </a:stretch>
        </p:blipFill>
        <p:spPr>
          <a:xfrm>
            <a:off x="255210" y="843466"/>
            <a:ext cx="850222" cy="900462"/>
          </a:xfrm>
          <a:prstGeom prst="rect">
            <a:avLst/>
          </a:prstGeom>
        </p:spPr>
      </p:pic>
      <p:sp>
        <p:nvSpPr>
          <p:cNvPr id="19" name="Content Placeholder 5">
            <a:extLst>
              <a:ext uri="{FF2B5EF4-FFF2-40B4-BE49-F238E27FC236}">
                <a16:creationId xmlns:a16="http://schemas.microsoft.com/office/drawing/2014/main" id="{4C1FC994-0A92-644B-BFF1-7D99C3DB7AFD}"/>
              </a:ext>
            </a:extLst>
          </p:cNvPr>
          <p:cNvSpPr>
            <a:spLocks noGrp="1"/>
          </p:cNvSpPr>
          <p:nvPr>
            <p:ph idx="1"/>
          </p:nvPr>
        </p:nvSpPr>
        <p:spPr/>
        <p:txBody>
          <a:bodyPr>
            <a:noAutofit/>
          </a:bodyPr>
          <a:lstStyle/>
          <a:p>
            <a:r>
              <a:rPr lang="en-US" sz="2200" dirty="0">
                <a:latin typeface="Avenir Book" panose="02000503020000020003" pitchFamily="2" charset="0"/>
              </a:rPr>
              <a:t>The ETL pipeline consists of one file. Each stage consists of several lines of code. The ‘Extract’ stage uses Pandas library to read the raw data. The cleaning or ‘transforming’ stage, for instance, removes ‘$’ from fuel related columns, changed some headers and replaced columns containing ‘YES’ or ‘NO’ values with binary numbers. The ‘loading’ stage simply moves clean data to another file.</a:t>
            </a:r>
          </a:p>
          <a:p>
            <a:r>
              <a:rPr lang="en-US" sz="2200" dirty="0">
                <a:latin typeface="Avenir Book" panose="02000503020000020003" pitchFamily="2" charset="0"/>
              </a:rPr>
              <a:t>The ‘source’ is the raw data csv file, the ‘transformation engine’ is the Python script or pipeline and the ‘target’ is the cleaned data csv file.</a:t>
            </a:r>
          </a:p>
          <a:p>
            <a:endParaRPr lang="en-US" sz="1400" dirty="0">
              <a:latin typeface="Avenir Book" panose="02000503020000020003" pitchFamily="2" charset="0"/>
            </a:endParaRPr>
          </a:p>
        </p:txBody>
      </p:sp>
      <p:sp>
        <p:nvSpPr>
          <p:cNvPr id="22" name="TextBox 21">
            <a:extLst>
              <a:ext uri="{FF2B5EF4-FFF2-40B4-BE49-F238E27FC236}">
                <a16:creationId xmlns:a16="http://schemas.microsoft.com/office/drawing/2014/main" id="{7A9F8F8E-C312-9849-86DD-4B88A4A9F988}"/>
              </a:ext>
            </a:extLst>
          </p:cNvPr>
          <p:cNvSpPr txBox="1"/>
          <p:nvPr/>
        </p:nvSpPr>
        <p:spPr>
          <a:xfrm>
            <a:off x="2933910" y="6541272"/>
            <a:ext cx="4903907" cy="307777"/>
          </a:xfrm>
          <a:prstGeom prst="rect">
            <a:avLst/>
          </a:prstGeom>
          <a:noFill/>
        </p:spPr>
        <p:txBody>
          <a:bodyPr wrap="none" rtlCol="0">
            <a:spAutoFit/>
          </a:bodyPr>
          <a:lstStyle/>
          <a:p>
            <a:r>
              <a:rPr lang="en-US" sz="1400" i="1" dirty="0">
                <a:latin typeface="Avenir Book" panose="02000503020000020003" pitchFamily="2" charset="0"/>
              </a:rPr>
              <a:t>A) The ETL Pipeline gets ran locally on </a:t>
            </a:r>
            <a:r>
              <a:rPr lang="en-US" sz="1400" i="1" dirty="0" err="1">
                <a:latin typeface="Avenir Book" panose="02000503020000020003" pitchFamily="2" charset="0"/>
              </a:rPr>
              <a:t>Jupyter</a:t>
            </a:r>
            <a:r>
              <a:rPr lang="en-US" sz="1400" i="1" dirty="0">
                <a:latin typeface="Avenir Book" panose="02000503020000020003" pitchFamily="2" charset="0"/>
              </a:rPr>
              <a:t> Notebook.  </a:t>
            </a:r>
          </a:p>
        </p:txBody>
      </p:sp>
      <p:pic>
        <p:nvPicPr>
          <p:cNvPr id="5" name="Picture 4" descr="Graphical user interface, application, Teams&#10;&#10;Description automatically generated with medium confidence">
            <a:extLst>
              <a:ext uri="{FF2B5EF4-FFF2-40B4-BE49-F238E27FC236}">
                <a16:creationId xmlns:a16="http://schemas.microsoft.com/office/drawing/2014/main" id="{70CF0BFC-5828-544C-9C97-C8ED5146CCED}"/>
              </a:ext>
            </a:extLst>
          </p:cNvPr>
          <p:cNvPicPr>
            <a:picLocks noChangeAspect="1"/>
          </p:cNvPicPr>
          <p:nvPr/>
        </p:nvPicPr>
        <p:blipFill>
          <a:blip r:embed="rId3"/>
          <a:stretch>
            <a:fillRect/>
          </a:stretch>
        </p:blipFill>
        <p:spPr>
          <a:xfrm>
            <a:off x="2933910" y="5094608"/>
            <a:ext cx="5106681" cy="1419971"/>
          </a:xfrm>
          <a:prstGeom prst="rect">
            <a:avLst/>
          </a:prstGeom>
        </p:spPr>
      </p:pic>
    </p:spTree>
    <p:extLst>
      <p:ext uri="{BB962C8B-B14F-4D97-AF65-F5344CB8AC3E}">
        <p14:creationId xmlns:p14="http://schemas.microsoft.com/office/powerpoint/2010/main" val="12297615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C381F-50B3-F24B-BAC9-EA33E129CFA0}"/>
              </a:ext>
            </a:extLst>
          </p:cNvPr>
          <p:cNvSpPr>
            <a:spLocks noGrp="1"/>
          </p:cNvSpPr>
          <p:nvPr>
            <p:ph type="title"/>
          </p:nvPr>
        </p:nvSpPr>
        <p:spPr>
          <a:xfrm>
            <a:off x="1637583" y="753228"/>
            <a:ext cx="9613861" cy="1080938"/>
          </a:xfrm>
        </p:spPr>
        <p:txBody>
          <a:bodyPr>
            <a:normAutofit/>
          </a:bodyPr>
          <a:lstStyle/>
          <a:p>
            <a:r>
              <a:rPr lang="en-US" dirty="0">
                <a:latin typeface="Avenir Book" panose="02000503020000020003" pitchFamily="2" charset="0"/>
              </a:rPr>
              <a:t>How is Raw Data Processed? (Part III)</a:t>
            </a:r>
          </a:p>
        </p:txBody>
      </p:sp>
      <p:pic>
        <p:nvPicPr>
          <p:cNvPr id="4" name="Picture 3" descr="Icon&#10;&#10;Description automatically generated">
            <a:extLst>
              <a:ext uri="{FF2B5EF4-FFF2-40B4-BE49-F238E27FC236}">
                <a16:creationId xmlns:a16="http://schemas.microsoft.com/office/drawing/2014/main" id="{F9B8C254-D151-6E40-8CB2-D474659CDE2E}"/>
              </a:ext>
            </a:extLst>
          </p:cNvPr>
          <p:cNvPicPr>
            <a:picLocks noChangeAspect="1"/>
          </p:cNvPicPr>
          <p:nvPr/>
        </p:nvPicPr>
        <p:blipFill>
          <a:blip r:embed="rId2"/>
          <a:stretch>
            <a:fillRect/>
          </a:stretch>
        </p:blipFill>
        <p:spPr>
          <a:xfrm>
            <a:off x="255210" y="843466"/>
            <a:ext cx="850222" cy="900462"/>
          </a:xfrm>
          <a:prstGeom prst="rect">
            <a:avLst/>
          </a:prstGeom>
        </p:spPr>
      </p:pic>
      <p:pic>
        <p:nvPicPr>
          <p:cNvPr id="5" name="Content Placeholder 4" descr="Table&#10;&#10;Description automatically generated">
            <a:extLst>
              <a:ext uri="{FF2B5EF4-FFF2-40B4-BE49-F238E27FC236}">
                <a16:creationId xmlns:a16="http://schemas.microsoft.com/office/drawing/2014/main" id="{84D08B29-5ABC-3C40-A5B3-4E0745D37394}"/>
              </a:ext>
            </a:extLst>
          </p:cNvPr>
          <p:cNvPicPr>
            <a:picLocks noGrp="1" noChangeAspect="1"/>
          </p:cNvPicPr>
          <p:nvPr>
            <p:ph idx="1"/>
          </p:nvPr>
        </p:nvPicPr>
        <p:blipFill>
          <a:blip r:embed="rId3"/>
          <a:stretch>
            <a:fillRect/>
          </a:stretch>
        </p:blipFill>
        <p:spPr>
          <a:xfrm>
            <a:off x="874643" y="2210802"/>
            <a:ext cx="2658186" cy="4069492"/>
          </a:xfrm>
        </p:spPr>
      </p:pic>
      <p:sp>
        <p:nvSpPr>
          <p:cNvPr id="22" name="TextBox 21">
            <a:extLst>
              <a:ext uri="{FF2B5EF4-FFF2-40B4-BE49-F238E27FC236}">
                <a16:creationId xmlns:a16="http://schemas.microsoft.com/office/drawing/2014/main" id="{7A9F8F8E-C312-9849-86DD-4B88A4A9F988}"/>
              </a:ext>
            </a:extLst>
          </p:cNvPr>
          <p:cNvSpPr txBox="1"/>
          <p:nvPr/>
        </p:nvSpPr>
        <p:spPr>
          <a:xfrm>
            <a:off x="874643" y="6280294"/>
            <a:ext cx="2815142" cy="523220"/>
          </a:xfrm>
          <a:prstGeom prst="rect">
            <a:avLst/>
          </a:prstGeom>
          <a:noFill/>
        </p:spPr>
        <p:txBody>
          <a:bodyPr wrap="square" rtlCol="0">
            <a:spAutoFit/>
          </a:bodyPr>
          <a:lstStyle/>
          <a:p>
            <a:r>
              <a:rPr lang="en-US" sz="1400" i="1" dirty="0">
                <a:latin typeface="Avenir Book" panose="02000503020000020003" pitchFamily="2" charset="0"/>
              </a:rPr>
              <a:t>A) Data types of Raw Data File. Each name represents a column.</a:t>
            </a:r>
          </a:p>
        </p:txBody>
      </p:sp>
      <p:sp>
        <p:nvSpPr>
          <p:cNvPr id="11" name="TextBox 10">
            <a:extLst>
              <a:ext uri="{FF2B5EF4-FFF2-40B4-BE49-F238E27FC236}">
                <a16:creationId xmlns:a16="http://schemas.microsoft.com/office/drawing/2014/main" id="{B16B0765-B718-404F-906D-32A95B4AFB78}"/>
              </a:ext>
            </a:extLst>
          </p:cNvPr>
          <p:cNvSpPr txBox="1"/>
          <p:nvPr/>
        </p:nvSpPr>
        <p:spPr>
          <a:xfrm>
            <a:off x="3689785" y="6280294"/>
            <a:ext cx="7139586" cy="523220"/>
          </a:xfrm>
          <a:prstGeom prst="rect">
            <a:avLst/>
          </a:prstGeom>
          <a:noFill/>
        </p:spPr>
        <p:txBody>
          <a:bodyPr wrap="square" rtlCol="0">
            <a:spAutoFit/>
          </a:bodyPr>
          <a:lstStyle/>
          <a:p>
            <a:r>
              <a:rPr lang="en-US" sz="1400" i="1" dirty="0">
                <a:latin typeface="Avenir Book" panose="02000503020000020003" pitchFamily="2" charset="0"/>
              </a:rPr>
              <a:t>B) The screenshot displays some of the transformed / cleaned data. These reflect the same results as the new CSV in the ‘output’ folder. Not all columns required processing.</a:t>
            </a:r>
          </a:p>
        </p:txBody>
      </p:sp>
      <p:pic>
        <p:nvPicPr>
          <p:cNvPr id="6" name="Picture 5" descr="Table&#10;&#10;Description automatically generated">
            <a:extLst>
              <a:ext uri="{FF2B5EF4-FFF2-40B4-BE49-F238E27FC236}">
                <a16:creationId xmlns:a16="http://schemas.microsoft.com/office/drawing/2014/main" id="{785750F7-0A50-1B47-836F-5B6706D47097}"/>
              </a:ext>
            </a:extLst>
          </p:cNvPr>
          <p:cNvPicPr>
            <a:picLocks noChangeAspect="1"/>
          </p:cNvPicPr>
          <p:nvPr/>
        </p:nvPicPr>
        <p:blipFill>
          <a:blip r:embed="rId4"/>
          <a:stretch>
            <a:fillRect/>
          </a:stretch>
        </p:blipFill>
        <p:spPr>
          <a:xfrm>
            <a:off x="3689785" y="2210802"/>
            <a:ext cx="7139586" cy="4069492"/>
          </a:xfrm>
          <a:prstGeom prst="rect">
            <a:avLst/>
          </a:prstGeom>
        </p:spPr>
      </p:pic>
    </p:spTree>
    <p:extLst>
      <p:ext uri="{BB962C8B-B14F-4D97-AF65-F5344CB8AC3E}">
        <p14:creationId xmlns:p14="http://schemas.microsoft.com/office/powerpoint/2010/main" val="1720213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C381F-50B3-F24B-BAC9-EA33E129CFA0}"/>
              </a:ext>
            </a:extLst>
          </p:cNvPr>
          <p:cNvSpPr>
            <a:spLocks noGrp="1"/>
          </p:cNvSpPr>
          <p:nvPr>
            <p:ph type="title"/>
          </p:nvPr>
        </p:nvSpPr>
        <p:spPr>
          <a:xfrm>
            <a:off x="1637583" y="753228"/>
            <a:ext cx="9613861" cy="1080938"/>
          </a:xfrm>
        </p:spPr>
        <p:txBody>
          <a:bodyPr>
            <a:normAutofit/>
          </a:bodyPr>
          <a:lstStyle/>
          <a:p>
            <a:r>
              <a:rPr lang="en-US" dirty="0">
                <a:latin typeface="Avenir Book" panose="02000503020000020003" pitchFamily="2" charset="0"/>
              </a:rPr>
              <a:t>REST API </a:t>
            </a:r>
          </a:p>
        </p:txBody>
      </p:sp>
      <p:pic>
        <p:nvPicPr>
          <p:cNvPr id="4" name="Picture 3" descr="Icon&#10;&#10;Description automatically generated">
            <a:extLst>
              <a:ext uri="{FF2B5EF4-FFF2-40B4-BE49-F238E27FC236}">
                <a16:creationId xmlns:a16="http://schemas.microsoft.com/office/drawing/2014/main" id="{F9B8C254-D151-6E40-8CB2-D474659CDE2E}"/>
              </a:ext>
            </a:extLst>
          </p:cNvPr>
          <p:cNvPicPr>
            <a:picLocks noChangeAspect="1"/>
          </p:cNvPicPr>
          <p:nvPr/>
        </p:nvPicPr>
        <p:blipFill>
          <a:blip r:embed="rId2"/>
          <a:stretch>
            <a:fillRect/>
          </a:stretch>
        </p:blipFill>
        <p:spPr>
          <a:xfrm>
            <a:off x="255210" y="843466"/>
            <a:ext cx="850222" cy="900462"/>
          </a:xfrm>
          <a:prstGeom prst="rect">
            <a:avLst/>
          </a:prstGeom>
        </p:spPr>
      </p:pic>
      <p:sp>
        <p:nvSpPr>
          <p:cNvPr id="22" name="TextBox 21">
            <a:extLst>
              <a:ext uri="{FF2B5EF4-FFF2-40B4-BE49-F238E27FC236}">
                <a16:creationId xmlns:a16="http://schemas.microsoft.com/office/drawing/2014/main" id="{7A9F8F8E-C312-9849-86DD-4B88A4A9F988}"/>
              </a:ext>
            </a:extLst>
          </p:cNvPr>
          <p:cNvSpPr txBox="1"/>
          <p:nvPr/>
        </p:nvSpPr>
        <p:spPr>
          <a:xfrm>
            <a:off x="6890680" y="6475617"/>
            <a:ext cx="3625725" cy="261610"/>
          </a:xfrm>
          <a:prstGeom prst="rect">
            <a:avLst/>
          </a:prstGeom>
          <a:noFill/>
        </p:spPr>
        <p:txBody>
          <a:bodyPr wrap="square" rtlCol="0">
            <a:spAutoFit/>
          </a:bodyPr>
          <a:lstStyle/>
          <a:p>
            <a:r>
              <a:rPr lang="en-US" sz="1100" i="1" dirty="0">
                <a:latin typeface="Avenir Book" panose="02000503020000020003" pitchFamily="2" charset="0"/>
              </a:rPr>
              <a:t>C)  1st item on project’s REST API has an index of zero.</a:t>
            </a:r>
          </a:p>
        </p:txBody>
      </p:sp>
      <p:pic>
        <p:nvPicPr>
          <p:cNvPr id="14" name="Content Placeholder 13" descr="Graphical user interface, text, application&#10;&#10;Description automatically generated">
            <a:extLst>
              <a:ext uri="{FF2B5EF4-FFF2-40B4-BE49-F238E27FC236}">
                <a16:creationId xmlns:a16="http://schemas.microsoft.com/office/drawing/2014/main" id="{948C3B71-9BE5-B449-A06A-C33F4CE89FB4}"/>
              </a:ext>
            </a:extLst>
          </p:cNvPr>
          <p:cNvPicPr>
            <a:picLocks noGrp="1" noChangeAspect="1"/>
          </p:cNvPicPr>
          <p:nvPr>
            <p:ph idx="1"/>
          </p:nvPr>
        </p:nvPicPr>
        <p:blipFill>
          <a:blip r:embed="rId3"/>
          <a:stretch>
            <a:fillRect/>
          </a:stretch>
        </p:blipFill>
        <p:spPr>
          <a:xfrm>
            <a:off x="6890680" y="2334432"/>
            <a:ext cx="3520379" cy="4130945"/>
          </a:xfrm>
        </p:spPr>
      </p:pic>
      <p:sp>
        <p:nvSpPr>
          <p:cNvPr id="16" name="Content Placeholder 5">
            <a:extLst>
              <a:ext uri="{FF2B5EF4-FFF2-40B4-BE49-F238E27FC236}">
                <a16:creationId xmlns:a16="http://schemas.microsoft.com/office/drawing/2014/main" id="{740FA258-92FD-944B-804F-3FD1D06D58DB}"/>
              </a:ext>
            </a:extLst>
          </p:cNvPr>
          <p:cNvSpPr txBox="1">
            <a:spLocks/>
          </p:cNvSpPr>
          <p:nvPr/>
        </p:nvSpPr>
        <p:spPr>
          <a:xfrm>
            <a:off x="680321" y="2160260"/>
            <a:ext cx="6083336" cy="367766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r>
              <a:rPr lang="en-US" sz="2200" dirty="0">
                <a:latin typeface="Avenir Book" panose="02000503020000020003" pitchFamily="2" charset="0"/>
              </a:rPr>
              <a:t>A Representational State Transfer (REST) Application Programming Interface (API) was created (in Python 3) to reflect the results from the cleaned data on the web or browser.</a:t>
            </a:r>
          </a:p>
          <a:p>
            <a:r>
              <a:rPr lang="en-US" sz="2200" dirty="0">
                <a:latin typeface="Avenir Book" panose="02000503020000020003" pitchFamily="2" charset="0"/>
              </a:rPr>
              <a:t>This API is NOT part of the of the project’s ETL and it’s publicly not available. However, a PDF and one JSON file representing how the API looks like and its results, respectively, are provided on the project’s </a:t>
            </a:r>
            <a:r>
              <a:rPr lang="en-US" sz="2200" dirty="0" err="1">
                <a:latin typeface="Avenir Book" panose="02000503020000020003" pitchFamily="2" charset="0"/>
              </a:rPr>
              <a:t>Github</a:t>
            </a:r>
            <a:r>
              <a:rPr lang="en-US" sz="2200" dirty="0">
                <a:latin typeface="Avenir Book" panose="02000503020000020003" pitchFamily="2" charset="0"/>
              </a:rPr>
              <a:t> repository.</a:t>
            </a:r>
          </a:p>
          <a:p>
            <a:r>
              <a:rPr lang="en-US" sz="2200" dirty="0">
                <a:latin typeface="Avenir Book" panose="02000503020000020003" pitchFamily="2" charset="0"/>
              </a:rPr>
              <a:t>The REST API was created in Visual Studio Code, unlike the ETL pipeline, which was built on </a:t>
            </a:r>
            <a:r>
              <a:rPr lang="en-US" sz="2200" dirty="0" err="1">
                <a:latin typeface="Avenir Book" panose="02000503020000020003" pitchFamily="2" charset="0"/>
              </a:rPr>
              <a:t>Jupyter</a:t>
            </a:r>
            <a:r>
              <a:rPr lang="en-US" sz="2200" dirty="0">
                <a:latin typeface="Avenir Book" panose="02000503020000020003" pitchFamily="2" charset="0"/>
              </a:rPr>
              <a:t> Notebook. Why? Because Visual Studio can run it via a local server.</a:t>
            </a:r>
          </a:p>
        </p:txBody>
      </p:sp>
    </p:spTree>
    <p:extLst>
      <p:ext uri="{BB962C8B-B14F-4D97-AF65-F5344CB8AC3E}">
        <p14:creationId xmlns:p14="http://schemas.microsoft.com/office/powerpoint/2010/main" val="23181592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C381F-50B3-F24B-BAC9-EA33E129CFA0}"/>
              </a:ext>
            </a:extLst>
          </p:cNvPr>
          <p:cNvSpPr>
            <a:spLocks noGrp="1"/>
          </p:cNvSpPr>
          <p:nvPr>
            <p:ph type="title"/>
          </p:nvPr>
        </p:nvSpPr>
        <p:spPr>
          <a:xfrm>
            <a:off x="1637583" y="753228"/>
            <a:ext cx="9613861" cy="1080938"/>
          </a:xfrm>
        </p:spPr>
        <p:txBody>
          <a:bodyPr>
            <a:normAutofit/>
          </a:bodyPr>
          <a:lstStyle/>
          <a:p>
            <a:r>
              <a:rPr lang="en-US" dirty="0">
                <a:latin typeface="Avenir Book" panose="02000503020000020003" pitchFamily="2" charset="0"/>
              </a:rPr>
              <a:t>KPI - Introduction</a:t>
            </a:r>
          </a:p>
        </p:txBody>
      </p:sp>
      <p:pic>
        <p:nvPicPr>
          <p:cNvPr id="4" name="Picture 3" descr="Icon&#10;&#10;Description automatically generated">
            <a:extLst>
              <a:ext uri="{FF2B5EF4-FFF2-40B4-BE49-F238E27FC236}">
                <a16:creationId xmlns:a16="http://schemas.microsoft.com/office/drawing/2014/main" id="{F9B8C254-D151-6E40-8CB2-D474659CDE2E}"/>
              </a:ext>
            </a:extLst>
          </p:cNvPr>
          <p:cNvPicPr>
            <a:picLocks noChangeAspect="1"/>
          </p:cNvPicPr>
          <p:nvPr/>
        </p:nvPicPr>
        <p:blipFill>
          <a:blip r:embed="rId2"/>
          <a:stretch>
            <a:fillRect/>
          </a:stretch>
        </p:blipFill>
        <p:spPr>
          <a:xfrm>
            <a:off x="255210" y="843466"/>
            <a:ext cx="850222" cy="900462"/>
          </a:xfrm>
          <a:prstGeom prst="rect">
            <a:avLst/>
          </a:prstGeom>
        </p:spPr>
      </p:pic>
      <p:sp>
        <p:nvSpPr>
          <p:cNvPr id="5" name="Content Placeholder 5">
            <a:extLst>
              <a:ext uri="{FF2B5EF4-FFF2-40B4-BE49-F238E27FC236}">
                <a16:creationId xmlns:a16="http://schemas.microsoft.com/office/drawing/2014/main" id="{0C7CD6ED-E0EB-CC4E-B5D6-846AF26DA305}"/>
              </a:ext>
            </a:extLst>
          </p:cNvPr>
          <p:cNvSpPr>
            <a:spLocks noGrp="1"/>
          </p:cNvSpPr>
          <p:nvPr>
            <p:ph idx="1"/>
          </p:nvPr>
        </p:nvSpPr>
        <p:spPr>
          <a:xfrm>
            <a:off x="680320" y="2336873"/>
            <a:ext cx="10571123" cy="3599316"/>
          </a:xfrm>
        </p:spPr>
        <p:txBody>
          <a:bodyPr>
            <a:noAutofit/>
          </a:bodyPr>
          <a:lstStyle/>
          <a:p>
            <a:r>
              <a:rPr lang="en-US" sz="2200" dirty="0">
                <a:latin typeface="Avenir Book" panose="02000503020000020003" pitchFamily="2" charset="0"/>
              </a:rPr>
              <a:t>A Key Performance Indicator (KPI) is a quantifiable measure used to evaluate the success of a company, employee, etc. (</a:t>
            </a:r>
            <a:r>
              <a:rPr lang="en-US" sz="2200" i="1" dirty="0">
                <a:latin typeface="Avenir Book" panose="02000503020000020003" pitchFamily="2" charset="0"/>
              </a:rPr>
              <a:t>definition by </a:t>
            </a:r>
            <a:r>
              <a:rPr lang="en-US" sz="2200" i="1" dirty="0" err="1">
                <a:latin typeface="Avenir Book" panose="02000503020000020003" pitchFamily="2" charset="0"/>
              </a:rPr>
              <a:t>Lexico</a:t>
            </a:r>
            <a:r>
              <a:rPr lang="en-US" sz="2200" dirty="0">
                <a:latin typeface="Avenir Book" panose="02000503020000020003" pitchFamily="2" charset="0"/>
              </a:rPr>
              <a:t>).  </a:t>
            </a:r>
          </a:p>
          <a:p>
            <a:r>
              <a:rPr lang="en-US" sz="2200" dirty="0">
                <a:latin typeface="Avenir Book" panose="02000503020000020003" pitchFamily="2" charset="0"/>
              </a:rPr>
              <a:t>The author’s KPI is aligned to </a:t>
            </a:r>
            <a:r>
              <a:rPr lang="en-US" sz="2200" u="sng" dirty="0">
                <a:latin typeface="Avenir Book" panose="02000503020000020003" pitchFamily="2" charset="0"/>
              </a:rPr>
              <a:t>one</a:t>
            </a:r>
            <a:r>
              <a:rPr lang="en-US" sz="2200" dirty="0">
                <a:latin typeface="Avenir Book" panose="02000503020000020003" pitchFamily="2" charset="0"/>
              </a:rPr>
              <a:t> ‘key’ business objective, which is to measure the success (as percentage) of on-time deliveries during each work block.</a:t>
            </a:r>
          </a:p>
          <a:p>
            <a:r>
              <a:rPr lang="en-US" sz="2200" dirty="0">
                <a:latin typeface="Avenir Book" panose="02000503020000020003" pitchFamily="2" charset="0"/>
              </a:rPr>
              <a:t>This KPI takes unpredictable factors into account too, because uncertainty may negatively impact the driver’s or contractor’s performance. Why? Customers expect their package(s) to arrive on-time but most of them are not aware of the external factors that directly affect the delivery partner’s job. For example, if there was a car accident and the contractor must drive through heavy road congestion the order(s) might arrive late.</a:t>
            </a:r>
            <a:endParaRPr lang="en-US" sz="1600" dirty="0">
              <a:latin typeface="Avenir Book" panose="02000503020000020003" pitchFamily="2" charset="0"/>
            </a:endParaRPr>
          </a:p>
          <a:p>
            <a:pPr marL="1257300" lvl="2" indent="-342900">
              <a:buFont typeface="+mj-lt"/>
              <a:buAutoNum type="romanLcPeriod"/>
            </a:pPr>
            <a:endParaRPr lang="en-US" sz="1600" dirty="0">
              <a:latin typeface="Avenir Book" panose="02000503020000020003" pitchFamily="2" charset="0"/>
            </a:endParaRPr>
          </a:p>
          <a:p>
            <a:pPr marL="1257300" lvl="2" indent="-342900">
              <a:buFont typeface="+mj-lt"/>
              <a:buAutoNum type="romanLcPeriod"/>
            </a:pPr>
            <a:endParaRPr lang="en-US" sz="1600" dirty="0">
              <a:latin typeface="Avenir Book" panose="02000503020000020003" pitchFamily="2" charset="0"/>
            </a:endParaRPr>
          </a:p>
          <a:p>
            <a:pPr marL="1257300" lvl="2" indent="-342900">
              <a:buFont typeface="+mj-lt"/>
              <a:buAutoNum type="romanLcPeriod"/>
            </a:pPr>
            <a:endParaRPr lang="en-US" sz="1600" dirty="0">
              <a:latin typeface="Avenir Book" panose="02000503020000020003" pitchFamily="2" charset="0"/>
            </a:endParaRPr>
          </a:p>
          <a:p>
            <a:pPr marL="1314450" lvl="2" indent="-400050">
              <a:buFont typeface="+mj-lt"/>
              <a:buAutoNum type="romanLcPeriod"/>
            </a:pPr>
            <a:endParaRPr lang="en-US" sz="1600" dirty="0">
              <a:latin typeface="Avenir Book" panose="02000503020000020003" pitchFamily="2" charset="0"/>
            </a:endParaRPr>
          </a:p>
          <a:p>
            <a:pPr lvl="1"/>
            <a:endParaRPr lang="en-US" sz="1800" dirty="0">
              <a:latin typeface="Avenir Book" panose="02000503020000020003" pitchFamily="2" charset="0"/>
            </a:endParaRPr>
          </a:p>
        </p:txBody>
      </p:sp>
      <p:pic>
        <p:nvPicPr>
          <p:cNvPr id="6" name="Picture 5" descr="Icon&#10;&#10;Description automatically generated">
            <a:extLst>
              <a:ext uri="{FF2B5EF4-FFF2-40B4-BE49-F238E27FC236}">
                <a16:creationId xmlns:a16="http://schemas.microsoft.com/office/drawing/2014/main" id="{30B773F7-DD2E-CF41-9252-0B01680A811F}"/>
              </a:ext>
            </a:extLst>
          </p:cNvPr>
          <p:cNvPicPr>
            <a:picLocks noChangeAspect="1"/>
          </p:cNvPicPr>
          <p:nvPr/>
        </p:nvPicPr>
        <p:blipFill>
          <a:blip r:embed="rId3"/>
          <a:stretch>
            <a:fillRect/>
          </a:stretch>
        </p:blipFill>
        <p:spPr>
          <a:xfrm flipH="1">
            <a:off x="5530991" y="5399117"/>
            <a:ext cx="1130017" cy="1130017"/>
          </a:xfrm>
          <a:prstGeom prst="rect">
            <a:avLst/>
          </a:prstGeom>
        </p:spPr>
      </p:pic>
    </p:spTree>
    <p:extLst>
      <p:ext uri="{BB962C8B-B14F-4D97-AF65-F5344CB8AC3E}">
        <p14:creationId xmlns:p14="http://schemas.microsoft.com/office/powerpoint/2010/main" val="4690174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C381F-50B3-F24B-BAC9-EA33E129CFA0}"/>
              </a:ext>
            </a:extLst>
          </p:cNvPr>
          <p:cNvSpPr>
            <a:spLocks noGrp="1"/>
          </p:cNvSpPr>
          <p:nvPr>
            <p:ph type="title"/>
          </p:nvPr>
        </p:nvSpPr>
        <p:spPr>
          <a:xfrm>
            <a:off x="1637583" y="753228"/>
            <a:ext cx="9613861" cy="1080938"/>
          </a:xfrm>
        </p:spPr>
        <p:txBody>
          <a:bodyPr/>
          <a:lstStyle/>
          <a:p>
            <a:r>
              <a:rPr lang="en-US" dirty="0">
                <a:latin typeface="Avenir Book" panose="02000503020000020003" pitchFamily="2" charset="0"/>
              </a:rPr>
              <a:t>Contents</a:t>
            </a:r>
          </a:p>
        </p:txBody>
      </p:sp>
      <p:pic>
        <p:nvPicPr>
          <p:cNvPr id="4" name="Picture 3" descr="Icon&#10;&#10;Description automatically generated">
            <a:extLst>
              <a:ext uri="{FF2B5EF4-FFF2-40B4-BE49-F238E27FC236}">
                <a16:creationId xmlns:a16="http://schemas.microsoft.com/office/drawing/2014/main" id="{F9B8C254-D151-6E40-8CB2-D474659CDE2E}"/>
              </a:ext>
            </a:extLst>
          </p:cNvPr>
          <p:cNvPicPr>
            <a:picLocks noChangeAspect="1"/>
          </p:cNvPicPr>
          <p:nvPr/>
        </p:nvPicPr>
        <p:blipFill>
          <a:blip r:embed="rId2"/>
          <a:stretch>
            <a:fillRect/>
          </a:stretch>
        </p:blipFill>
        <p:spPr>
          <a:xfrm>
            <a:off x="255210" y="843466"/>
            <a:ext cx="850222" cy="900462"/>
          </a:xfrm>
          <a:prstGeom prst="rect">
            <a:avLst/>
          </a:prstGeom>
        </p:spPr>
      </p:pic>
      <p:sp>
        <p:nvSpPr>
          <p:cNvPr id="12" name="Content Placeholder 5">
            <a:extLst>
              <a:ext uri="{FF2B5EF4-FFF2-40B4-BE49-F238E27FC236}">
                <a16:creationId xmlns:a16="http://schemas.microsoft.com/office/drawing/2014/main" id="{D50E9482-5C5C-EF49-8164-54D1A8D90750}"/>
              </a:ext>
            </a:extLst>
          </p:cNvPr>
          <p:cNvSpPr>
            <a:spLocks noGrp="1"/>
          </p:cNvSpPr>
          <p:nvPr>
            <p:ph idx="1"/>
          </p:nvPr>
        </p:nvSpPr>
        <p:spPr>
          <a:xfrm>
            <a:off x="680321" y="2155752"/>
            <a:ext cx="10953661" cy="3599316"/>
          </a:xfrm>
        </p:spPr>
        <p:txBody>
          <a:bodyPr numCol="1">
            <a:noAutofit/>
          </a:bodyPr>
          <a:lstStyle/>
          <a:p>
            <a:r>
              <a:rPr lang="en-US" sz="1900" dirty="0">
                <a:latin typeface="Avenir Book" panose="02000503020000020003" pitchFamily="2" charset="0"/>
              </a:rPr>
              <a:t>What is Amazon Flex? (slide 3)</a:t>
            </a:r>
          </a:p>
          <a:p>
            <a:r>
              <a:rPr lang="en-US" sz="1900" dirty="0">
                <a:latin typeface="Avenir Book" panose="02000503020000020003" pitchFamily="2" charset="0"/>
              </a:rPr>
              <a:t>How Does This Work? (slide 4)</a:t>
            </a:r>
          </a:p>
          <a:p>
            <a:r>
              <a:rPr lang="en-US" sz="1900" dirty="0">
                <a:latin typeface="Avenir Book" panose="02000503020000020003" pitchFamily="2" charset="0"/>
              </a:rPr>
              <a:t>What is This Project About? – Objectives (slide 5)</a:t>
            </a:r>
          </a:p>
          <a:p>
            <a:r>
              <a:rPr lang="en-US" sz="1900" dirty="0">
                <a:latin typeface="Avenir Book" panose="02000503020000020003" pitchFamily="2" charset="0"/>
              </a:rPr>
              <a:t>Facts About The Data Sources (slide 6)</a:t>
            </a:r>
          </a:p>
          <a:p>
            <a:r>
              <a:rPr lang="en-US" sz="1900" dirty="0">
                <a:latin typeface="Avenir Book" panose="02000503020000020003" pitchFamily="2" charset="0"/>
              </a:rPr>
              <a:t>How is Raw Data Organized? (slides 7 – 14)</a:t>
            </a:r>
          </a:p>
          <a:p>
            <a:r>
              <a:rPr lang="en-US" sz="1900" dirty="0">
                <a:latin typeface="Avenir Book" panose="02000503020000020003" pitchFamily="2" charset="0"/>
              </a:rPr>
              <a:t>How is Raw Data Processed? – ETL (slides 15 – 17)</a:t>
            </a:r>
          </a:p>
          <a:p>
            <a:r>
              <a:rPr lang="en-US" sz="1900" dirty="0">
                <a:latin typeface="Avenir Book" panose="02000503020000020003" pitchFamily="2" charset="0"/>
              </a:rPr>
              <a:t>REST API (slide 18)</a:t>
            </a:r>
          </a:p>
          <a:p>
            <a:r>
              <a:rPr lang="en-US" sz="1900" dirty="0">
                <a:latin typeface="Avenir Book" panose="02000503020000020003" pitchFamily="2" charset="0"/>
              </a:rPr>
              <a:t>Key Performance Indicator – KPI (slides 19 – 29)</a:t>
            </a:r>
          </a:p>
          <a:p>
            <a:r>
              <a:rPr lang="en-US" sz="1900" dirty="0">
                <a:latin typeface="Avenir Book" panose="02000503020000020003" pitchFamily="2" charset="0"/>
              </a:rPr>
              <a:t>Fuel Issue for Delivery Partners (slides 30 – 33)</a:t>
            </a:r>
          </a:p>
          <a:p>
            <a:r>
              <a:rPr lang="en-US" sz="1900" dirty="0">
                <a:latin typeface="Avenir Book" panose="02000503020000020003" pitchFamily="2" charset="0"/>
              </a:rPr>
              <a:t>Data Science (DS) Techniques (slides 34 – 61)</a:t>
            </a:r>
          </a:p>
          <a:p>
            <a:r>
              <a:rPr lang="en-US" sz="1900" dirty="0">
                <a:latin typeface="Avenir Book" panose="02000503020000020003" pitchFamily="2" charset="0"/>
              </a:rPr>
              <a:t>How Does This Project Help Amazon? (slide 62)</a:t>
            </a:r>
          </a:p>
          <a:p>
            <a:r>
              <a:rPr lang="en-US" sz="1900" dirty="0">
                <a:latin typeface="Avenir Book" panose="02000503020000020003" pitchFamily="2" charset="0"/>
              </a:rPr>
              <a:t>References and </a:t>
            </a:r>
            <a:r>
              <a:rPr lang="en-US" sz="1900" dirty="0" err="1">
                <a:latin typeface="Avenir Book" panose="02000503020000020003" pitchFamily="2" charset="0"/>
              </a:rPr>
              <a:t>Github</a:t>
            </a:r>
            <a:r>
              <a:rPr lang="en-US" sz="1900" dirty="0">
                <a:latin typeface="Avenir Book" panose="02000503020000020003" pitchFamily="2" charset="0"/>
              </a:rPr>
              <a:t> Links (slides 63 - 65)</a:t>
            </a:r>
          </a:p>
        </p:txBody>
      </p:sp>
    </p:spTree>
    <p:extLst>
      <p:ext uri="{BB962C8B-B14F-4D97-AF65-F5344CB8AC3E}">
        <p14:creationId xmlns:p14="http://schemas.microsoft.com/office/powerpoint/2010/main" val="1033449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C381F-50B3-F24B-BAC9-EA33E129CFA0}"/>
              </a:ext>
            </a:extLst>
          </p:cNvPr>
          <p:cNvSpPr>
            <a:spLocks noGrp="1"/>
          </p:cNvSpPr>
          <p:nvPr>
            <p:ph type="title"/>
          </p:nvPr>
        </p:nvSpPr>
        <p:spPr>
          <a:xfrm>
            <a:off x="1637583" y="753228"/>
            <a:ext cx="9613861" cy="1080938"/>
          </a:xfrm>
        </p:spPr>
        <p:txBody>
          <a:bodyPr>
            <a:normAutofit/>
          </a:bodyPr>
          <a:lstStyle/>
          <a:p>
            <a:r>
              <a:rPr lang="en-US" dirty="0">
                <a:latin typeface="Avenir Book" panose="02000503020000020003" pitchFamily="2" charset="0"/>
              </a:rPr>
              <a:t>KPI’s Definition - NOTE</a:t>
            </a:r>
          </a:p>
        </p:txBody>
      </p:sp>
      <p:pic>
        <p:nvPicPr>
          <p:cNvPr id="4" name="Picture 3" descr="Icon&#10;&#10;Description automatically generated">
            <a:extLst>
              <a:ext uri="{FF2B5EF4-FFF2-40B4-BE49-F238E27FC236}">
                <a16:creationId xmlns:a16="http://schemas.microsoft.com/office/drawing/2014/main" id="{F9B8C254-D151-6E40-8CB2-D474659CDE2E}"/>
              </a:ext>
            </a:extLst>
          </p:cNvPr>
          <p:cNvPicPr>
            <a:picLocks noChangeAspect="1"/>
          </p:cNvPicPr>
          <p:nvPr/>
        </p:nvPicPr>
        <p:blipFill>
          <a:blip r:embed="rId2"/>
          <a:stretch>
            <a:fillRect/>
          </a:stretch>
        </p:blipFill>
        <p:spPr>
          <a:xfrm>
            <a:off x="255210" y="843466"/>
            <a:ext cx="850222" cy="900462"/>
          </a:xfrm>
          <a:prstGeom prst="rect">
            <a:avLst/>
          </a:prstGeom>
        </p:spPr>
      </p:pic>
      <p:sp>
        <p:nvSpPr>
          <p:cNvPr id="5" name="Content Placeholder 5">
            <a:extLst>
              <a:ext uri="{FF2B5EF4-FFF2-40B4-BE49-F238E27FC236}">
                <a16:creationId xmlns:a16="http://schemas.microsoft.com/office/drawing/2014/main" id="{0C7CD6ED-E0EB-CC4E-B5D6-846AF26DA305}"/>
              </a:ext>
            </a:extLst>
          </p:cNvPr>
          <p:cNvSpPr>
            <a:spLocks noGrp="1"/>
          </p:cNvSpPr>
          <p:nvPr>
            <p:ph idx="1"/>
          </p:nvPr>
        </p:nvSpPr>
        <p:spPr>
          <a:xfrm>
            <a:off x="680321" y="2336873"/>
            <a:ext cx="10343279" cy="3599316"/>
          </a:xfrm>
        </p:spPr>
        <p:txBody>
          <a:bodyPr>
            <a:noAutofit/>
          </a:bodyPr>
          <a:lstStyle/>
          <a:p>
            <a:r>
              <a:rPr lang="en-US" sz="2200" dirty="0">
                <a:latin typeface="Avenir Book" panose="02000503020000020003" pitchFamily="2" charset="0"/>
              </a:rPr>
              <a:t>Please refer to the AMAZON-FLEX_RAW_DATA file (RDF) for a better understanding of terms, naming convention, concepts or abbreviations.</a:t>
            </a:r>
          </a:p>
          <a:p>
            <a:r>
              <a:rPr lang="en-US" sz="2200" dirty="0">
                <a:latin typeface="Avenir Book" panose="02000503020000020003" pitchFamily="2" charset="0"/>
              </a:rPr>
              <a:t>Variables plugged into the Key Performance Indicator (KPI) are directly linked to the RDF (columns W, Z, and AA – AE). Headers for cols. AA – AE are renamed on </a:t>
            </a:r>
            <a:r>
              <a:rPr lang="en-US" sz="2200" i="1" dirty="0">
                <a:latin typeface="Avenir Book" panose="02000503020000020003" pitchFamily="2" charset="0"/>
              </a:rPr>
              <a:t>Amazon-</a:t>
            </a:r>
            <a:r>
              <a:rPr lang="en-US" sz="2200" i="1" dirty="0" err="1">
                <a:latin typeface="Avenir Book" panose="02000503020000020003" pitchFamily="2" charset="0"/>
              </a:rPr>
              <a:t>Flex_CDF.csv</a:t>
            </a:r>
            <a:r>
              <a:rPr lang="en-US" sz="2200" i="1" dirty="0">
                <a:latin typeface="Avenir Book" panose="02000503020000020003" pitchFamily="2" charset="0"/>
              </a:rPr>
              <a:t> </a:t>
            </a:r>
            <a:r>
              <a:rPr lang="en-US" sz="2200" dirty="0">
                <a:latin typeface="Avenir Book" panose="02000503020000020003" pitchFamily="2" charset="0"/>
              </a:rPr>
              <a:t>(Clean Data File).</a:t>
            </a:r>
          </a:p>
          <a:p>
            <a:r>
              <a:rPr lang="en-US" sz="2200" dirty="0">
                <a:latin typeface="Avenir Book" panose="02000503020000020003" pitchFamily="2" charset="0"/>
              </a:rPr>
              <a:t>The KPI’s definition and formula are defined by the author and not by Amazon. The KPI’s report uses data from </a:t>
            </a:r>
            <a:r>
              <a:rPr lang="en-US" sz="2200" i="1" dirty="0">
                <a:latin typeface="Avenir Book" panose="02000503020000020003" pitchFamily="2" charset="0"/>
              </a:rPr>
              <a:t>Amazon-</a:t>
            </a:r>
            <a:r>
              <a:rPr lang="en-US" sz="2200" i="1" dirty="0" err="1">
                <a:latin typeface="Avenir Book" panose="02000503020000020003" pitchFamily="2" charset="0"/>
              </a:rPr>
              <a:t>Flex_CDF.csv</a:t>
            </a:r>
            <a:r>
              <a:rPr lang="en-US" sz="2200" i="1" dirty="0">
                <a:latin typeface="Avenir Book" panose="02000503020000020003" pitchFamily="2" charset="0"/>
              </a:rPr>
              <a:t>.</a:t>
            </a:r>
            <a:endParaRPr lang="en-US" sz="2200" dirty="0">
              <a:latin typeface="Avenir Book" panose="02000503020000020003" pitchFamily="2" charset="0"/>
            </a:endParaRPr>
          </a:p>
          <a:p>
            <a:pPr marL="1257300" lvl="2" indent="-342900">
              <a:buFont typeface="+mj-lt"/>
              <a:buAutoNum type="romanLcPeriod"/>
            </a:pPr>
            <a:endParaRPr lang="en-US" sz="1600" dirty="0">
              <a:latin typeface="Avenir Book" panose="02000503020000020003" pitchFamily="2" charset="0"/>
            </a:endParaRPr>
          </a:p>
          <a:p>
            <a:pPr marL="1257300" lvl="2" indent="-342900">
              <a:buFont typeface="+mj-lt"/>
              <a:buAutoNum type="romanLcPeriod"/>
            </a:pPr>
            <a:endParaRPr lang="en-US" sz="1600" dirty="0">
              <a:latin typeface="Avenir Book" panose="02000503020000020003" pitchFamily="2" charset="0"/>
            </a:endParaRPr>
          </a:p>
          <a:p>
            <a:pPr marL="1257300" lvl="2" indent="-342900">
              <a:buFont typeface="+mj-lt"/>
              <a:buAutoNum type="romanLcPeriod"/>
            </a:pPr>
            <a:endParaRPr lang="en-US" sz="1600" dirty="0">
              <a:latin typeface="Avenir Book" panose="02000503020000020003" pitchFamily="2" charset="0"/>
            </a:endParaRPr>
          </a:p>
          <a:p>
            <a:pPr marL="1257300" lvl="2" indent="-342900">
              <a:buFont typeface="+mj-lt"/>
              <a:buAutoNum type="romanLcPeriod"/>
            </a:pPr>
            <a:endParaRPr lang="en-US" sz="1600" dirty="0">
              <a:latin typeface="Avenir Book" panose="02000503020000020003" pitchFamily="2" charset="0"/>
            </a:endParaRPr>
          </a:p>
          <a:p>
            <a:pPr marL="1314450" lvl="2" indent="-400050">
              <a:buFont typeface="+mj-lt"/>
              <a:buAutoNum type="romanLcPeriod"/>
            </a:pPr>
            <a:endParaRPr lang="en-US" sz="1600" dirty="0">
              <a:latin typeface="Avenir Book" panose="02000503020000020003" pitchFamily="2" charset="0"/>
            </a:endParaRPr>
          </a:p>
          <a:p>
            <a:pPr lvl="1"/>
            <a:endParaRPr lang="en-US" sz="1800" dirty="0">
              <a:latin typeface="Avenir Book" panose="02000503020000020003" pitchFamily="2" charset="0"/>
            </a:endParaRPr>
          </a:p>
        </p:txBody>
      </p:sp>
      <p:sp>
        <p:nvSpPr>
          <p:cNvPr id="7" name="TextBox 6">
            <a:extLst>
              <a:ext uri="{FF2B5EF4-FFF2-40B4-BE49-F238E27FC236}">
                <a16:creationId xmlns:a16="http://schemas.microsoft.com/office/drawing/2014/main" id="{18B302DE-63FD-1C40-815C-ABFFEBCC6018}"/>
              </a:ext>
            </a:extLst>
          </p:cNvPr>
          <p:cNvSpPr txBox="1"/>
          <p:nvPr/>
        </p:nvSpPr>
        <p:spPr>
          <a:xfrm>
            <a:off x="680319" y="6521524"/>
            <a:ext cx="10653879" cy="261610"/>
          </a:xfrm>
          <a:prstGeom prst="rect">
            <a:avLst/>
          </a:prstGeom>
          <a:noFill/>
        </p:spPr>
        <p:txBody>
          <a:bodyPr wrap="none" rtlCol="0">
            <a:spAutoFit/>
          </a:bodyPr>
          <a:lstStyle/>
          <a:p>
            <a:pPr marL="228600" indent="-228600">
              <a:buAutoNum type="alphaUcParenR"/>
            </a:pPr>
            <a:r>
              <a:rPr lang="en-US" sz="1100" i="1" dirty="0">
                <a:latin typeface="Avenir Book" panose="02000503020000020003" pitchFamily="2" charset="0"/>
              </a:rPr>
              <a:t>Amazon-</a:t>
            </a:r>
            <a:r>
              <a:rPr lang="en-US" sz="1100" i="1" dirty="0" err="1">
                <a:latin typeface="Avenir Book" panose="02000503020000020003" pitchFamily="2" charset="0"/>
              </a:rPr>
              <a:t>Flex_RDF.xlsx</a:t>
            </a:r>
            <a:r>
              <a:rPr lang="en-US" sz="1100" i="1" dirty="0">
                <a:latin typeface="Avenir Book" panose="02000503020000020003" pitchFamily="2" charset="0"/>
              </a:rPr>
              <a:t> contains the manually compiled data set for this project. The defined KPI uses data from each row from the columns displayed on the image. </a:t>
            </a:r>
          </a:p>
        </p:txBody>
      </p:sp>
      <p:pic>
        <p:nvPicPr>
          <p:cNvPr id="9" name="Picture 8" descr="Table&#10;&#10;Description automatically generated">
            <a:extLst>
              <a:ext uri="{FF2B5EF4-FFF2-40B4-BE49-F238E27FC236}">
                <a16:creationId xmlns:a16="http://schemas.microsoft.com/office/drawing/2014/main" id="{EAB323CF-013E-7147-BC50-E7BD4791FCA0}"/>
              </a:ext>
            </a:extLst>
          </p:cNvPr>
          <p:cNvPicPr>
            <a:picLocks noChangeAspect="1"/>
          </p:cNvPicPr>
          <p:nvPr/>
        </p:nvPicPr>
        <p:blipFill>
          <a:blip r:embed="rId3"/>
          <a:stretch>
            <a:fillRect/>
          </a:stretch>
        </p:blipFill>
        <p:spPr>
          <a:xfrm>
            <a:off x="680319" y="4933597"/>
            <a:ext cx="10390026" cy="1505299"/>
          </a:xfrm>
          <a:prstGeom prst="rect">
            <a:avLst/>
          </a:prstGeom>
        </p:spPr>
      </p:pic>
    </p:spTree>
    <p:extLst>
      <p:ext uri="{BB962C8B-B14F-4D97-AF65-F5344CB8AC3E}">
        <p14:creationId xmlns:p14="http://schemas.microsoft.com/office/powerpoint/2010/main" val="2744513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C381F-50B3-F24B-BAC9-EA33E129CFA0}"/>
              </a:ext>
            </a:extLst>
          </p:cNvPr>
          <p:cNvSpPr>
            <a:spLocks noGrp="1"/>
          </p:cNvSpPr>
          <p:nvPr>
            <p:ph type="title"/>
          </p:nvPr>
        </p:nvSpPr>
        <p:spPr>
          <a:xfrm>
            <a:off x="1637583" y="753228"/>
            <a:ext cx="9613861" cy="1080938"/>
          </a:xfrm>
        </p:spPr>
        <p:txBody>
          <a:bodyPr>
            <a:normAutofit/>
          </a:bodyPr>
          <a:lstStyle/>
          <a:p>
            <a:r>
              <a:rPr lang="en-US" dirty="0">
                <a:latin typeface="Avenir Book" panose="02000503020000020003" pitchFamily="2" charset="0"/>
              </a:rPr>
              <a:t>KPI’s Definition (Part I)</a:t>
            </a:r>
          </a:p>
        </p:txBody>
      </p:sp>
      <p:pic>
        <p:nvPicPr>
          <p:cNvPr id="4" name="Picture 3" descr="Icon&#10;&#10;Description automatically generated">
            <a:extLst>
              <a:ext uri="{FF2B5EF4-FFF2-40B4-BE49-F238E27FC236}">
                <a16:creationId xmlns:a16="http://schemas.microsoft.com/office/drawing/2014/main" id="{F9B8C254-D151-6E40-8CB2-D474659CDE2E}"/>
              </a:ext>
            </a:extLst>
          </p:cNvPr>
          <p:cNvPicPr>
            <a:picLocks noChangeAspect="1"/>
          </p:cNvPicPr>
          <p:nvPr/>
        </p:nvPicPr>
        <p:blipFill>
          <a:blip r:embed="rId2"/>
          <a:stretch>
            <a:fillRect/>
          </a:stretch>
        </p:blipFill>
        <p:spPr>
          <a:xfrm>
            <a:off x="255210" y="843466"/>
            <a:ext cx="850222" cy="900462"/>
          </a:xfrm>
          <a:prstGeom prst="rect">
            <a:avLst/>
          </a:prstGeom>
        </p:spPr>
      </p:pic>
      <p:sp>
        <p:nvSpPr>
          <p:cNvPr id="5" name="Content Placeholder 5">
            <a:extLst>
              <a:ext uri="{FF2B5EF4-FFF2-40B4-BE49-F238E27FC236}">
                <a16:creationId xmlns:a16="http://schemas.microsoft.com/office/drawing/2014/main" id="{0C7CD6ED-E0EB-CC4E-B5D6-846AF26DA305}"/>
              </a:ext>
            </a:extLst>
          </p:cNvPr>
          <p:cNvSpPr>
            <a:spLocks noGrp="1"/>
          </p:cNvSpPr>
          <p:nvPr>
            <p:ph idx="1"/>
          </p:nvPr>
        </p:nvSpPr>
        <p:spPr>
          <a:xfrm>
            <a:off x="680321" y="2336873"/>
            <a:ext cx="9784479" cy="3599316"/>
          </a:xfrm>
        </p:spPr>
        <p:txBody>
          <a:bodyPr>
            <a:noAutofit/>
          </a:bodyPr>
          <a:lstStyle/>
          <a:p>
            <a:r>
              <a:rPr lang="en-US" sz="2200" dirty="0">
                <a:latin typeface="Avenir Book" panose="02000503020000020003" pitchFamily="2" charset="0"/>
              </a:rPr>
              <a:t>The author of this project decided to define one Key Performance Indicator (KPI) for Amazon contractors, as the </a:t>
            </a:r>
            <a:r>
              <a:rPr lang="en-US" sz="2200" u="sng" dirty="0">
                <a:latin typeface="Avenir Book" panose="02000503020000020003" pitchFamily="2" charset="0"/>
              </a:rPr>
              <a:t>average</a:t>
            </a:r>
            <a:r>
              <a:rPr lang="en-US" sz="2200" dirty="0">
                <a:latin typeface="Avenir Book" panose="02000503020000020003" pitchFamily="2" charset="0"/>
              </a:rPr>
              <a:t> of the following:</a:t>
            </a:r>
          </a:p>
          <a:p>
            <a:pPr marL="800100" lvl="1" indent="-342900">
              <a:buFont typeface="+mj-lt"/>
              <a:buAutoNum type="alphaUcPeriod"/>
            </a:pPr>
            <a:r>
              <a:rPr lang="en-US" sz="1800" dirty="0">
                <a:latin typeface="Avenir Book" panose="02000503020000020003" pitchFamily="2" charset="0"/>
              </a:rPr>
              <a:t>Column AA (ON-TIME_ARR) is represented by 1 (True) or 0 (False).</a:t>
            </a:r>
          </a:p>
          <a:p>
            <a:pPr marL="1314450" lvl="2" indent="-400050">
              <a:buFont typeface="+mj-lt"/>
              <a:buAutoNum type="romanLcPeriod"/>
            </a:pPr>
            <a:r>
              <a:rPr lang="en-US" sz="1600" dirty="0">
                <a:latin typeface="Avenir Book" panose="02000503020000020003" pitchFamily="2" charset="0"/>
              </a:rPr>
              <a:t>Reliability. Did the contractor arrive on-time to the warehouse? If </a:t>
            </a:r>
            <a:r>
              <a:rPr lang="en-US" sz="1600" u="sng" dirty="0">
                <a:latin typeface="Avenir Book" panose="02000503020000020003" pitchFamily="2" charset="0"/>
              </a:rPr>
              <a:t>yes</a:t>
            </a:r>
            <a:r>
              <a:rPr lang="en-US" sz="1600" dirty="0">
                <a:latin typeface="Avenir Book" panose="02000503020000020003" pitchFamily="2" charset="0"/>
              </a:rPr>
              <a:t>, then 1 will be added into the KPI ‘formula’.</a:t>
            </a:r>
          </a:p>
          <a:p>
            <a:pPr marL="800100" lvl="1" indent="-342900">
              <a:buFont typeface="+mj-lt"/>
              <a:buAutoNum type="alphaUcPeriod"/>
            </a:pPr>
            <a:r>
              <a:rPr lang="en-US" sz="1800" dirty="0">
                <a:latin typeface="Avenir Book" panose="02000503020000020003" pitchFamily="2" charset="0"/>
              </a:rPr>
              <a:t>Column AB – AE data, in which 1 is True and 0 is False.</a:t>
            </a:r>
          </a:p>
          <a:p>
            <a:pPr marL="1257300" lvl="2" indent="-342900">
              <a:buFont typeface="+mj-lt"/>
              <a:buAutoNum type="romanLcPeriod"/>
            </a:pPr>
            <a:r>
              <a:rPr lang="en-US" sz="1600" dirty="0">
                <a:latin typeface="Avenir Book" panose="02000503020000020003" pitchFamily="2" charset="0"/>
              </a:rPr>
              <a:t>Favorable road traffic conditions are labelled as NO_TRAFFIC on the Clean Data File (CDF). Did traffic cause late-deliveries? If there was </a:t>
            </a:r>
            <a:r>
              <a:rPr lang="en-US" sz="1600" u="sng" dirty="0">
                <a:latin typeface="Avenir Book" panose="02000503020000020003" pitchFamily="2" charset="0"/>
              </a:rPr>
              <a:t>NO</a:t>
            </a:r>
            <a:r>
              <a:rPr lang="en-US" sz="1600" dirty="0">
                <a:latin typeface="Avenir Book" panose="02000503020000020003" pitchFamily="2" charset="0"/>
              </a:rPr>
              <a:t> traffic, then 1 will be added to the KPI.</a:t>
            </a:r>
          </a:p>
          <a:p>
            <a:pPr marL="1257300" lvl="2" indent="-342900">
              <a:buFont typeface="+mj-lt"/>
              <a:buAutoNum type="romanLcPeriod"/>
            </a:pPr>
            <a:r>
              <a:rPr lang="en-US" sz="1600" dirty="0">
                <a:latin typeface="Avenir Book" panose="02000503020000020003" pitchFamily="2" charset="0"/>
              </a:rPr>
              <a:t>Amazon warehouse’s on-time dispatch are labelled as NO_WHS_DELAY on the CDF. Were the Associates on-time? If there were </a:t>
            </a:r>
            <a:r>
              <a:rPr lang="en-US" sz="1600" u="sng" dirty="0">
                <a:latin typeface="Avenir Book" panose="02000503020000020003" pitchFamily="2" charset="0"/>
              </a:rPr>
              <a:t>NO</a:t>
            </a:r>
            <a:r>
              <a:rPr lang="en-US" sz="1600" dirty="0">
                <a:latin typeface="Avenir Book" panose="02000503020000020003" pitchFamily="2" charset="0"/>
              </a:rPr>
              <a:t> delays at the warehouse, then 1 will be added to the KPI.</a:t>
            </a:r>
          </a:p>
          <a:p>
            <a:pPr marL="1257300" lvl="2" indent="-342900">
              <a:buFont typeface="+mj-lt"/>
              <a:buAutoNum type="romanLcPeriod"/>
            </a:pPr>
            <a:r>
              <a:rPr lang="en-US" sz="1600" dirty="0">
                <a:latin typeface="Avenir Book" panose="02000503020000020003" pitchFamily="2" charset="0"/>
              </a:rPr>
              <a:t>Favorable weather conditions are labelled as NO_BAD_WEATHER on the CDF. Was there rain, hail, fog during the block or shift? If weather was </a:t>
            </a:r>
            <a:r>
              <a:rPr lang="en-US" sz="1600" u="sng" dirty="0">
                <a:latin typeface="Avenir Book" panose="02000503020000020003" pitchFamily="2" charset="0"/>
              </a:rPr>
              <a:t>NOT</a:t>
            </a:r>
            <a:r>
              <a:rPr lang="en-US" sz="1600" dirty="0">
                <a:latin typeface="Avenir Book" panose="02000503020000020003" pitchFamily="2" charset="0"/>
              </a:rPr>
              <a:t> an inconvenience, then 1 will be added to the KPI.</a:t>
            </a:r>
          </a:p>
          <a:p>
            <a:pPr marL="1257300" lvl="2" indent="-342900">
              <a:buFont typeface="+mj-lt"/>
              <a:buAutoNum type="romanLcPeriod"/>
            </a:pPr>
            <a:r>
              <a:rPr lang="en-US" sz="1600" dirty="0">
                <a:latin typeface="Avenir Book" panose="02000503020000020003" pitchFamily="2" charset="0"/>
              </a:rPr>
              <a:t>The absence of delays recorded are labelled as NO_OTHER_DELAYS on the CDF. Were there any other incidents? If there were </a:t>
            </a:r>
            <a:r>
              <a:rPr lang="en-US" sz="1600" u="sng" dirty="0">
                <a:latin typeface="Avenir Book" panose="02000503020000020003" pitchFamily="2" charset="0"/>
              </a:rPr>
              <a:t>NO</a:t>
            </a:r>
            <a:r>
              <a:rPr lang="en-US" sz="1600" dirty="0">
                <a:latin typeface="Avenir Book" panose="02000503020000020003" pitchFamily="2" charset="0"/>
              </a:rPr>
              <a:t> delays or any other inconvenience, then 1 will be added to the KPI.</a:t>
            </a:r>
          </a:p>
          <a:p>
            <a:pPr marL="1257300" lvl="2" indent="-342900">
              <a:buFont typeface="+mj-lt"/>
              <a:buAutoNum type="romanLcPeriod"/>
            </a:pPr>
            <a:endParaRPr lang="en-US" sz="1600" dirty="0">
              <a:latin typeface="Avenir Book" panose="02000503020000020003" pitchFamily="2" charset="0"/>
            </a:endParaRPr>
          </a:p>
          <a:p>
            <a:pPr marL="1257300" lvl="2" indent="-342900">
              <a:buFont typeface="+mj-lt"/>
              <a:buAutoNum type="romanLcPeriod"/>
            </a:pPr>
            <a:endParaRPr lang="en-US" sz="1600" dirty="0">
              <a:latin typeface="Avenir Book" panose="02000503020000020003" pitchFamily="2" charset="0"/>
            </a:endParaRPr>
          </a:p>
          <a:p>
            <a:pPr marL="1257300" lvl="2" indent="-342900">
              <a:buFont typeface="+mj-lt"/>
              <a:buAutoNum type="romanLcPeriod"/>
            </a:pPr>
            <a:endParaRPr lang="en-US" sz="1600" dirty="0">
              <a:latin typeface="Avenir Book" panose="02000503020000020003" pitchFamily="2" charset="0"/>
            </a:endParaRPr>
          </a:p>
          <a:p>
            <a:pPr marL="1257300" lvl="2" indent="-342900">
              <a:buFont typeface="+mj-lt"/>
              <a:buAutoNum type="romanLcPeriod"/>
            </a:pPr>
            <a:endParaRPr lang="en-US" sz="1600" dirty="0">
              <a:latin typeface="Avenir Book" panose="02000503020000020003" pitchFamily="2" charset="0"/>
            </a:endParaRPr>
          </a:p>
          <a:p>
            <a:pPr marL="1257300" lvl="2" indent="-342900">
              <a:buFont typeface="+mj-lt"/>
              <a:buAutoNum type="romanLcPeriod"/>
            </a:pPr>
            <a:endParaRPr lang="en-US" sz="1600" dirty="0">
              <a:latin typeface="Avenir Book" panose="02000503020000020003" pitchFamily="2" charset="0"/>
            </a:endParaRPr>
          </a:p>
          <a:p>
            <a:pPr marL="1257300" lvl="2" indent="-342900">
              <a:buFont typeface="+mj-lt"/>
              <a:buAutoNum type="romanLcPeriod"/>
            </a:pPr>
            <a:endParaRPr lang="en-US" sz="1600" dirty="0">
              <a:latin typeface="Avenir Book" panose="02000503020000020003" pitchFamily="2" charset="0"/>
            </a:endParaRPr>
          </a:p>
          <a:p>
            <a:pPr marL="1257300" lvl="2" indent="-342900">
              <a:buFont typeface="+mj-lt"/>
              <a:buAutoNum type="romanLcPeriod"/>
            </a:pPr>
            <a:endParaRPr lang="en-US" sz="1600" dirty="0">
              <a:latin typeface="Avenir Book" panose="02000503020000020003" pitchFamily="2" charset="0"/>
            </a:endParaRPr>
          </a:p>
          <a:p>
            <a:pPr marL="1314450" lvl="2" indent="-400050">
              <a:buFont typeface="+mj-lt"/>
              <a:buAutoNum type="romanLcPeriod"/>
            </a:pPr>
            <a:endParaRPr lang="en-US" sz="1600" dirty="0">
              <a:latin typeface="Avenir Book" panose="02000503020000020003" pitchFamily="2" charset="0"/>
            </a:endParaRPr>
          </a:p>
          <a:p>
            <a:pPr lvl="1"/>
            <a:endParaRPr lang="en-US" sz="1800" dirty="0">
              <a:latin typeface="Avenir Book" panose="02000503020000020003" pitchFamily="2" charset="0"/>
            </a:endParaRPr>
          </a:p>
        </p:txBody>
      </p:sp>
    </p:spTree>
    <p:extLst>
      <p:ext uri="{BB962C8B-B14F-4D97-AF65-F5344CB8AC3E}">
        <p14:creationId xmlns:p14="http://schemas.microsoft.com/office/powerpoint/2010/main" val="29502376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C381F-50B3-F24B-BAC9-EA33E129CFA0}"/>
              </a:ext>
            </a:extLst>
          </p:cNvPr>
          <p:cNvSpPr>
            <a:spLocks noGrp="1"/>
          </p:cNvSpPr>
          <p:nvPr>
            <p:ph type="title"/>
          </p:nvPr>
        </p:nvSpPr>
        <p:spPr>
          <a:xfrm>
            <a:off x="1637583" y="753228"/>
            <a:ext cx="9613861" cy="1080938"/>
          </a:xfrm>
        </p:spPr>
        <p:txBody>
          <a:bodyPr>
            <a:normAutofit/>
          </a:bodyPr>
          <a:lstStyle/>
          <a:p>
            <a:r>
              <a:rPr lang="en-US" dirty="0">
                <a:latin typeface="Avenir Book" panose="02000503020000020003" pitchFamily="2" charset="0"/>
              </a:rPr>
              <a:t>KPI’s Definition (Part II)</a:t>
            </a:r>
          </a:p>
        </p:txBody>
      </p:sp>
      <p:pic>
        <p:nvPicPr>
          <p:cNvPr id="4" name="Picture 3" descr="Icon&#10;&#10;Description automatically generated">
            <a:extLst>
              <a:ext uri="{FF2B5EF4-FFF2-40B4-BE49-F238E27FC236}">
                <a16:creationId xmlns:a16="http://schemas.microsoft.com/office/drawing/2014/main" id="{F9B8C254-D151-6E40-8CB2-D474659CDE2E}"/>
              </a:ext>
            </a:extLst>
          </p:cNvPr>
          <p:cNvPicPr>
            <a:picLocks noChangeAspect="1"/>
          </p:cNvPicPr>
          <p:nvPr/>
        </p:nvPicPr>
        <p:blipFill>
          <a:blip r:embed="rId2"/>
          <a:stretch>
            <a:fillRect/>
          </a:stretch>
        </p:blipFill>
        <p:spPr>
          <a:xfrm>
            <a:off x="255210" y="843466"/>
            <a:ext cx="850222" cy="900462"/>
          </a:xfrm>
          <a:prstGeom prst="rect">
            <a:avLst/>
          </a:prstGeom>
        </p:spPr>
      </p:pic>
      <p:sp>
        <p:nvSpPr>
          <p:cNvPr id="5" name="Content Placeholder 5">
            <a:extLst>
              <a:ext uri="{FF2B5EF4-FFF2-40B4-BE49-F238E27FC236}">
                <a16:creationId xmlns:a16="http://schemas.microsoft.com/office/drawing/2014/main" id="{0C7CD6ED-E0EB-CC4E-B5D6-846AF26DA305}"/>
              </a:ext>
            </a:extLst>
          </p:cNvPr>
          <p:cNvSpPr>
            <a:spLocks noGrp="1"/>
          </p:cNvSpPr>
          <p:nvPr>
            <p:ph idx="1"/>
          </p:nvPr>
        </p:nvSpPr>
        <p:spPr>
          <a:xfrm>
            <a:off x="680321" y="2124839"/>
            <a:ext cx="9908166" cy="3599316"/>
          </a:xfrm>
        </p:spPr>
        <p:txBody>
          <a:bodyPr>
            <a:noAutofit/>
          </a:bodyPr>
          <a:lstStyle/>
          <a:p>
            <a:pPr marL="0" indent="0">
              <a:buNone/>
            </a:pPr>
            <a:endParaRPr lang="en-US" sz="2200" dirty="0">
              <a:latin typeface="Avenir Book" panose="02000503020000020003" pitchFamily="2" charset="0"/>
            </a:endParaRPr>
          </a:p>
          <a:p>
            <a:pPr marL="800100" lvl="1" indent="-342900">
              <a:buFont typeface="+mj-lt"/>
              <a:buAutoNum type="alphaUcPeriod" startAt="3"/>
            </a:pPr>
            <a:r>
              <a:rPr lang="en-US" sz="1800" dirty="0">
                <a:latin typeface="Avenir Book" panose="02000503020000020003" pitchFamily="2" charset="0"/>
              </a:rPr>
              <a:t>Column W (ON-TIME_RATIO) data, where the decimal (result) gets added to the KPI. </a:t>
            </a:r>
          </a:p>
          <a:p>
            <a:pPr marL="1314450" lvl="2" indent="-400050">
              <a:buFont typeface="+mj-lt"/>
              <a:buAutoNum type="romanLcPeriod"/>
            </a:pPr>
            <a:r>
              <a:rPr lang="en-US" sz="1600" dirty="0">
                <a:latin typeface="Avenir Book" panose="02000503020000020003" pitchFamily="2" charset="0"/>
              </a:rPr>
              <a:t>Ratio of on-time delivered packages </a:t>
            </a:r>
            <a:r>
              <a:rPr lang="en-US" sz="1600" u="sng" dirty="0">
                <a:latin typeface="Avenir Book" panose="02000503020000020003" pitchFamily="2" charset="0"/>
              </a:rPr>
              <a:t>divided</a:t>
            </a:r>
            <a:r>
              <a:rPr lang="en-US" sz="1600" dirty="0">
                <a:latin typeface="Avenir Book" panose="02000503020000020003" pitchFamily="2" charset="0"/>
              </a:rPr>
              <a:t> by total number of packages (boxes or envelopes) that were assigned during that shift. Returned packages get excluded or subtracted from the denominator.</a:t>
            </a:r>
          </a:p>
          <a:p>
            <a:pPr marL="800100" lvl="1" indent="-342900">
              <a:buFont typeface="+mj-lt"/>
              <a:buAutoNum type="alphaUcPeriod" startAt="3"/>
            </a:pPr>
            <a:r>
              <a:rPr lang="en-US" sz="1800" dirty="0">
                <a:latin typeface="Avenir Book" panose="02000503020000020003" pitchFamily="2" charset="0"/>
              </a:rPr>
              <a:t>Column Z (RCVD-PKGE_RATIO) data, where the decimal (result) gets added to the KPI. </a:t>
            </a:r>
          </a:p>
          <a:p>
            <a:pPr marL="1314450" lvl="2" indent="-400050">
              <a:buFont typeface="+mj-lt"/>
              <a:buAutoNum type="romanLcPeriod"/>
            </a:pPr>
            <a:r>
              <a:rPr lang="en-US" sz="1600" dirty="0">
                <a:latin typeface="Avenir Book" panose="02000503020000020003" pitchFamily="2" charset="0"/>
              </a:rPr>
              <a:t>Ratio of received packages (confirmed by client) minus both returned items or missing orders </a:t>
            </a:r>
            <a:r>
              <a:rPr lang="en-US" sz="1600" u="sng" dirty="0">
                <a:latin typeface="Avenir Book" panose="02000503020000020003" pitchFamily="2" charset="0"/>
              </a:rPr>
              <a:t>divided</a:t>
            </a:r>
            <a:r>
              <a:rPr lang="en-US" sz="1600" dirty="0">
                <a:latin typeface="Avenir Book" panose="02000503020000020003" pitchFamily="2" charset="0"/>
              </a:rPr>
              <a:t> by the total number of packages (boxes or envelopes) that were assigned during that shift. On-time or late deliveries are excluded from the equation.</a:t>
            </a:r>
          </a:p>
          <a:p>
            <a:pPr marL="914400" lvl="2" indent="0">
              <a:buNone/>
            </a:pPr>
            <a:endParaRPr lang="en-US" dirty="0">
              <a:latin typeface="Avenir Book" panose="02000503020000020003" pitchFamily="2" charset="0"/>
            </a:endParaRPr>
          </a:p>
          <a:p>
            <a:pPr marL="1771650" lvl="3" indent="-400050">
              <a:buFont typeface="+mj-lt"/>
              <a:buAutoNum type="romanLcPeriod"/>
            </a:pPr>
            <a:endParaRPr lang="en-US" sz="1400" dirty="0">
              <a:latin typeface="Avenir Book" panose="02000503020000020003" pitchFamily="2" charset="0"/>
            </a:endParaRPr>
          </a:p>
          <a:p>
            <a:pPr marL="1771650" lvl="3" indent="-400050">
              <a:buFont typeface="+mj-lt"/>
              <a:buAutoNum type="romanLcPeriod"/>
            </a:pPr>
            <a:endParaRPr lang="en-US" sz="1400" dirty="0">
              <a:latin typeface="Avenir Book" panose="02000503020000020003" pitchFamily="2" charset="0"/>
            </a:endParaRPr>
          </a:p>
          <a:p>
            <a:pPr marL="1771650" lvl="3" indent="-400050">
              <a:buFont typeface="+mj-lt"/>
              <a:buAutoNum type="romanLcPeriod"/>
            </a:pPr>
            <a:endParaRPr lang="en-US" sz="1400" dirty="0">
              <a:latin typeface="Avenir Book" panose="02000503020000020003" pitchFamily="2" charset="0"/>
            </a:endParaRPr>
          </a:p>
          <a:p>
            <a:pPr marL="1771650" lvl="3" indent="-400050">
              <a:buFont typeface="+mj-lt"/>
              <a:buAutoNum type="romanLcPeriod"/>
            </a:pPr>
            <a:endParaRPr lang="en-US" sz="1400" dirty="0">
              <a:latin typeface="Avenir Book" panose="02000503020000020003" pitchFamily="2" charset="0"/>
            </a:endParaRPr>
          </a:p>
          <a:p>
            <a:pPr marL="1771650" lvl="3" indent="-400050">
              <a:buFont typeface="+mj-lt"/>
              <a:buAutoNum type="romanLcPeriod"/>
            </a:pPr>
            <a:endParaRPr lang="en-US" sz="1400" dirty="0">
              <a:latin typeface="Avenir Book" panose="02000503020000020003" pitchFamily="2" charset="0"/>
            </a:endParaRPr>
          </a:p>
          <a:p>
            <a:pPr marL="1771650" lvl="3" indent="-400050">
              <a:buFont typeface="+mj-lt"/>
              <a:buAutoNum type="romanLcPeriod"/>
            </a:pPr>
            <a:endParaRPr lang="en-US" sz="1400" dirty="0">
              <a:latin typeface="Avenir Book" panose="02000503020000020003" pitchFamily="2" charset="0"/>
            </a:endParaRPr>
          </a:p>
          <a:p>
            <a:pPr marL="1771650" lvl="3" indent="-400050">
              <a:buFont typeface="+mj-lt"/>
              <a:buAutoNum type="romanLcPeriod"/>
            </a:pPr>
            <a:endParaRPr lang="en-US" sz="1400" dirty="0">
              <a:latin typeface="Avenir Book" panose="02000503020000020003" pitchFamily="2" charset="0"/>
            </a:endParaRPr>
          </a:p>
          <a:p>
            <a:pPr marL="1771650" lvl="3" indent="-400050">
              <a:buFont typeface="+mj-lt"/>
              <a:buAutoNum type="romanLcPeriod"/>
            </a:pPr>
            <a:endParaRPr lang="en-US" sz="1400" dirty="0">
              <a:latin typeface="Avenir Book" panose="02000503020000020003" pitchFamily="2" charset="0"/>
            </a:endParaRPr>
          </a:p>
          <a:p>
            <a:pPr lvl="1"/>
            <a:endParaRPr lang="en-US" sz="1800" dirty="0">
              <a:latin typeface="Avenir Book" panose="02000503020000020003" pitchFamily="2" charset="0"/>
            </a:endParaRPr>
          </a:p>
        </p:txBody>
      </p:sp>
      <p:sp>
        <p:nvSpPr>
          <p:cNvPr id="6" name="Content Placeholder 5">
            <a:extLst>
              <a:ext uri="{FF2B5EF4-FFF2-40B4-BE49-F238E27FC236}">
                <a16:creationId xmlns:a16="http://schemas.microsoft.com/office/drawing/2014/main" id="{1FDCB6F3-46C3-DB43-8F47-F0A42492DC39}"/>
              </a:ext>
            </a:extLst>
          </p:cNvPr>
          <p:cNvSpPr txBox="1">
            <a:spLocks/>
          </p:cNvSpPr>
          <p:nvPr/>
        </p:nvSpPr>
        <p:spPr>
          <a:xfrm>
            <a:off x="680321" y="4881290"/>
            <a:ext cx="9908166" cy="359931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r>
              <a:rPr lang="en-US" sz="2200" dirty="0">
                <a:latin typeface="Avenir Book" panose="02000503020000020003" pitchFamily="2" charset="0"/>
              </a:rPr>
              <a:t>Regarding bullet points C and D, ratios can’t be higher that 1 or 100%.</a:t>
            </a:r>
          </a:p>
          <a:p>
            <a:r>
              <a:rPr lang="en-US" sz="2200" dirty="0">
                <a:latin typeface="Avenir Book" panose="02000503020000020003" pitchFamily="2" charset="0"/>
              </a:rPr>
              <a:t>Column X and Y (PDD_FAIL_RATIO and LATE-PKGE_RATIO) data doesn’t get added to the formula. Why? mathematically, on-time and received-package ratios already take data from column X &amp; Y into account.</a:t>
            </a:r>
            <a:endParaRPr lang="en-US" sz="1800" dirty="0">
              <a:latin typeface="Avenir Book" panose="02000503020000020003" pitchFamily="2" charset="0"/>
            </a:endParaRPr>
          </a:p>
        </p:txBody>
      </p:sp>
    </p:spTree>
    <p:extLst>
      <p:ext uri="{BB962C8B-B14F-4D97-AF65-F5344CB8AC3E}">
        <p14:creationId xmlns:p14="http://schemas.microsoft.com/office/powerpoint/2010/main" val="34167063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C381F-50B3-F24B-BAC9-EA33E129CFA0}"/>
              </a:ext>
            </a:extLst>
          </p:cNvPr>
          <p:cNvSpPr>
            <a:spLocks noGrp="1"/>
          </p:cNvSpPr>
          <p:nvPr>
            <p:ph type="title"/>
          </p:nvPr>
        </p:nvSpPr>
        <p:spPr>
          <a:xfrm>
            <a:off x="1637583" y="753228"/>
            <a:ext cx="9613861" cy="1080938"/>
          </a:xfrm>
        </p:spPr>
        <p:txBody>
          <a:bodyPr>
            <a:normAutofit/>
          </a:bodyPr>
          <a:lstStyle/>
          <a:p>
            <a:r>
              <a:rPr lang="en-US" dirty="0">
                <a:latin typeface="Avenir Book" panose="02000503020000020003" pitchFamily="2" charset="0"/>
              </a:rPr>
              <a:t>KPI’s Mathematical Definition (Part I)</a:t>
            </a:r>
          </a:p>
        </p:txBody>
      </p:sp>
      <p:pic>
        <p:nvPicPr>
          <p:cNvPr id="4" name="Picture 3" descr="Icon&#10;&#10;Description automatically generated">
            <a:extLst>
              <a:ext uri="{FF2B5EF4-FFF2-40B4-BE49-F238E27FC236}">
                <a16:creationId xmlns:a16="http://schemas.microsoft.com/office/drawing/2014/main" id="{F9B8C254-D151-6E40-8CB2-D474659CDE2E}"/>
              </a:ext>
            </a:extLst>
          </p:cNvPr>
          <p:cNvPicPr>
            <a:picLocks noChangeAspect="1"/>
          </p:cNvPicPr>
          <p:nvPr/>
        </p:nvPicPr>
        <p:blipFill>
          <a:blip r:embed="rId2"/>
          <a:stretch>
            <a:fillRect/>
          </a:stretch>
        </p:blipFill>
        <p:spPr>
          <a:xfrm>
            <a:off x="255210" y="843466"/>
            <a:ext cx="850222" cy="900462"/>
          </a:xfrm>
          <a:prstGeom prst="rect">
            <a:avLst/>
          </a:prstGeom>
        </p:spPr>
      </p:pic>
      <p:sp>
        <p:nvSpPr>
          <p:cNvPr id="5" name="Content Placeholder 5">
            <a:extLst>
              <a:ext uri="{FF2B5EF4-FFF2-40B4-BE49-F238E27FC236}">
                <a16:creationId xmlns:a16="http://schemas.microsoft.com/office/drawing/2014/main" id="{0C7CD6ED-E0EB-CC4E-B5D6-846AF26DA305}"/>
              </a:ext>
            </a:extLst>
          </p:cNvPr>
          <p:cNvSpPr>
            <a:spLocks noGrp="1"/>
          </p:cNvSpPr>
          <p:nvPr>
            <p:ph idx="1"/>
          </p:nvPr>
        </p:nvSpPr>
        <p:spPr>
          <a:xfrm>
            <a:off x="680321" y="2336873"/>
            <a:ext cx="9750611" cy="3599316"/>
          </a:xfrm>
        </p:spPr>
        <p:txBody>
          <a:bodyPr numCol="1">
            <a:noAutofit/>
          </a:bodyPr>
          <a:lstStyle/>
          <a:p>
            <a:r>
              <a:rPr lang="en-US" sz="2200" dirty="0">
                <a:latin typeface="Avenir Book" panose="02000503020000020003" pitchFamily="2" charset="0"/>
              </a:rPr>
              <a:t>The KPI formula is not designed to measure monthly results, but individual outcomes (blocks). The reason being that each shift or block may vary in route, number of packages, and even the number of times worked per month may not be the same, therefore averages wouldn’t weigh the same.</a:t>
            </a:r>
          </a:p>
          <a:p>
            <a:r>
              <a:rPr lang="en-US" sz="2200" i="1" dirty="0">
                <a:latin typeface="Avenir Book" panose="02000503020000020003" pitchFamily="2" charset="0"/>
              </a:rPr>
              <a:t>See slides 13 &amp; 14 for the columns’ name reference.</a:t>
            </a:r>
          </a:p>
          <a:p>
            <a:r>
              <a:rPr lang="en-US" sz="2200" dirty="0">
                <a:latin typeface="Avenir Book" panose="02000503020000020003" pitchFamily="2" charset="0"/>
              </a:rPr>
              <a:t>The defined KPI formula (average) results in a decimal and it’s a unitless number. The highest output can only be 1 or 100% success.</a:t>
            </a:r>
          </a:p>
          <a:p>
            <a:r>
              <a:rPr lang="en-US" sz="2200" dirty="0">
                <a:latin typeface="Avenir Book" panose="02000503020000020003" pitchFamily="2" charset="0"/>
              </a:rPr>
              <a:t>The following variables represent the numerator and denominator for each row’s ratios (where N is equal to some integer or natural number):</a:t>
            </a:r>
          </a:p>
          <a:p>
            <a:pPr marL="857250" lvl="1" indent="-400050">
              <a:buFont typeface="+mj-lt"/>
              <a:buAutoNum type="romanLcPeriod"/>
            </a:pPr>
            <a:r>
              <a:rPr lang="en-US" sz="1800" dirty="0">
                <a:latin typeface="Avenir Book" panose="02000503020000020003" pitchFamily="2" charset="0"/>
              </a:rPr>
              <a:t>ON-TIME_PKGS = N</a:t>
            </a:r>
            <a:r>
              <a:rPr lang="en-US" sz="1800" baseline="-25000" dirty="0">
                <a:latin typeface="Avenir Book" panose="02000503020000020003" pitchFamily="2" charset="0"/>
              </a:rPr>
              <a:t>OTP</a:t>
            </a:r>
          </a:p>
          <a:p>
            <a:pPr marL="857250" lvl="1" indent="-400050">
              <a:buFont typeface="+mj-lt"/>
              <a:buAutoNum type="romanLcPeriod"/>
            </a:pPr>
            <a:r>
              <a:rPr lang="en-US" sz="1800" dirty="0">
                <a:latin typeface="Avenir Book" panose="02000503020000020003" pitchFamily="2" charset="0"/>
              </a:rPr>
              <a:t>TOTAL_PKGS = N</a:t>
            </a:r>
            <a:r>
              <a:rPr lang="en-US" sz="1800" baseline="-25000" dirty="0">
                <a:latin typeface="Avenir Book" panose="02000503020000020003" pitchFamily="2" charset="0"/>
              </a:rPr>
              <a:t>TOT</a:t>
            </a:r>
          </a:p>
          <a:p>
            <a:pPr marL="857250" lvl="1" indent="-400050">
              <a:buFont typeface="+mj-lt"/>
              <a:buAutoNum type="romanLcPeriod"/>
            </a:pPr>
            <a:r>
              <a:rPr lang="en-US" sz="1800" dirty="0">
                <a:latin typeface="Avenir Book" panose="02000503020000020003" pitchFamily="2" charset="0"/>
              </a:rPr>
              <a:t>RETURNED_PKGS = N</a:t>
            </a:r>
            <a:r>
              <a:rPr lang="en-US" sz="1800" baseline="-25000" dirty="0">
                <a:latin typeface="Avenir Book" panose="02000503020000020003" pitchFamily="2" charset="0"/>
              </a:rPr>
              <a:t>RP </a:t>
            </a:r>
          </a:p>
          <a:p>
            <a:pPr marL="857250" lvl="1" indent="-400050">
              <a:buFont typeface="+mj-lt"/>
              <a:buAutoNum type="romanLcPeriod"/>
            </a:pPr>
            <a:r>
              <a:rPr lang="en-US" sz="1800" dirty="0">
                <a:latin typeface="Avenir Book" panose="02000503020000020003" pitchFamily="2" charset="0"/>
              </a:rPr>
              <a:t>MISSING_ORDERS = N</a:t>
            </a:r>
            <a:r>
              <a:rPr lang="en-US" sz="1800" baseline="-25000" dirty="0">
                <a:latin typeface="Avenir Book" panose="02000503020000020003" pitchFamily="2" charset="0"/>
              </a:rPr>
              <a:t>MO </a:t>
            </a:r>
          </a:p>
          <a:p>
            <a:pPr marL="457200" lvl="1" indent="0">
              <a:buNone/>
            </a:pPr>
            <a:endParaRPr lang="en-US" sz="1800" dirty="0">
              <a:latin typeface="Avenir Book" panose="02000503020000020003" pitchFamily="2" charset="0"/>
            </a:endParaRPr>
          </a:p>
        </p:txBody>
      </p:sp>
    </p:spTree>
    <p:extLst>
      <p:ext uri="{BB962C8B-B14F-4D97-AF65-F5344CB8AC3E}">
        <p14:creationId xmlns:p14="http://schemas.microsoft.com/office/powerpoint/2010/main" val="8483619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C381F-50B3-F24B-BAC9-EA33E129CFA0}"/>
              </a:ext>
            </a:extLst>
          </p:cNvPr>
          <p:cNvSpPr>
            <a:spLocks noGrp="1"/>
          </p:cNvSpPr>
          <p:nvPr>
            <p:ph type="title"/>
          </p:nvPr>
        </p:nvSpPr>
        <p:spPr>
          <a:xfrm>
            <a:off x="1637583" y="753228"/>
            <a:ext cx="9613861" cy="1080938"/>
          </a:xfrm>
        </p:spPr>
        <p:txBody>
          <a:bodyPr>
            <a:normAutofit/>
          </a:bodyPr>
          <a:lstStyle/>
          <a:p>
            <a:r>
              <a:rPr lang="en-US" dirty="0">
                <a:latin typeface="Avenir Book" panose="02000503020000020003" pitchFamily="2" charset="0"/>
              </a:rPr>
              <a:t>KPI’s Mathematical Definition (Part II)</a:t>
            </a:r>
          </a:p>
        </p:txBody>
      </p:sp>
      <p:pic>
        <p:nvPicPr>
          <p:cNvPr id="4" name="Picture 3" descr="Icon&#10;&#10;Description automatically generated">
            <a:extLst>
              <a:ext uri="{FF2B5EF4-FFF2-40B4-BE49-F238E27FC236}">
                <a16:creationId xmlns:a16="http://schemas.microsoft.com/office/drawing/2014/main" id="{F9B8C254-D151-6E40-8CB2-D474659CDE2E}"/>
              </a:ext>
            </a:extLst>
          </p:cNvPr>
          <p:cNvPicPr>
            <a:picLocks noChangeAspect="1"/>
          </p:cNvPicPr>
          <p:nvPr/>
        </p:nvPicPr>
        <p:blipFill>
          <a:blip r:embed="rId2"/>
          <a:stretch>
            <a:fillRect/>
          </a:stretch>
        </p:blipFill>
        <p:spPr>
          <a:xfrm>
            <a:off x="255210" y="843466"/>
            <a:ext cx="850222" cy="900462"/>
          </a:xfrm>
          <a:prstGeom prst="rect">
            <a:avLst/>
          </a:prstGeom>
        </p:spPr>
      </p:pic>
      <p:sp>
        <p:nvSpPr>
          <p:cNvPr id="5" name="Content Placeholder 5">
            <a:extLst>
              <a:ext uri="{FF2B5EF4-FFF2-40B4-BE49-F238E27FC236}">
                <a16:creationId xmlns:a16="http://schemas.microsoft.com/office/drawing/2014/main" id="{0C7CD6ED-E0EB-CC4E-B5D6-846AF26DA305}"/>
              </a:ext>
            </a:extLst>
          </p:cNvPr>
          <p:cNvSpPr>
            <a:spLocks noGrp="1"/>
          </p:cNvSpPr>
          <p:nvPr>
            <p:ph idx="1"/>
          </p:nvPr>
        </p:nvSpPr>
        <p:spPr>
          <a:xfrm>
            <a:off x="680320" y="2336873"/>
            <a:ext cx="10153583" cy="3599316"/>
          </a:xfrm>
        </p:spPr>
        <p:txBody>
          <a:bodyPr numCol="1">
            <a:noAutofit/>
          </a:bodyPr>
          <a:lstStyle/>
          <a:p>
            <a:r>
              <a:rPr lang="en-US" sz="2200" i="1" dirty="0">
                <a:latin typeface="Avenir Book" panose="02000503020000020003" pitchFamily="2" charset="0"/>
              </a:rPr>
              <a:t>See slides 13 &amp; 14 for the columns’ name reference.</a:t>
            </a:r>
          </a:p>
          <a:p>
            <a:r>
              <a:rPr lang="en-US" sz="2200" dirty="0">
                <a:latin typeface="Avenir Book" panose="02000503020000020003" pitchFamily="2" charset="0"/>
              </a:rPr>
              <a:t>The following variables represent the numerical input from each row (</a:t>
            </a:r>
            <a:r>
              <a:rPr lang="en-US" sz="2200" i="1" dirty="0">
                <a:latin typeface="Avenir Book" panose="02000503020000020003" pitchFamily="2" charset="0"/>
              </a:rPr>
              <a:t>Please review N variables from previous slide if necessary</a:t>
            </a:r>
            <a:r>
              <a:rPr lang="en-US" sz="2200" dirty="0">
                <a:latin typeface="Avenir Book" panose="02000503020000020003" pitchFamily="2" charset="0"/>
              </a:rPr>
              <a:t>) :</a:t>
            </a:r>
          </a:p>
          <a:p>
            <a:pPr marL="857250" lvl="1" indent="-400050">
              <a:buFont typeface="+mj-lt"/>
              <a:buAutoNum type="romanLcPeriod"/>
            </a:pPr>
            <a:r>
              <a:rPr lang="en-US" sz="1800" dirty="0">
                <a:latin typeface="Avenir Book" panose="02000503020000020003" pitchFamily="2" charset="0"/>
              </a:rPr>
              <a:t>ON-TIME_RATIO = Y</a:t>
            </a:r>
            <a:r>
              <a:rPr lang="en-US" sz="1800" baseline="-25000" dirty="0">
                <a:latin typeface="Avenir Book" panose="02000503020000020003" pitchFamily="2" charset="0"/>
              </a:rPr>
              <a:t>OTR</a:t>
            </a:r>
            <a:r>
              <a:rPr lang="en-US" sz="1800" dirty="0">
                <a:latin typeface="Avenir Book" panose="02000503020000020003" pitchFamily="2" charset="0"/>
              </a:rPr>
              <a:t> = (N</a:t>
            </a:r>
            <a:r>
              <a:rPr lang="en-US" sz="1800" baseline="-25000" dirty="0">
                <a:latin typeface="Avenir Book" panose="02000503020000020003" pitchFamily="2" charset="0"/>
              </a:rPr>
              <a:t>OTP </a:t>
            </a:r>
            <a:r>
              <a:rPr lang="en-US" sz="1800" dirty="0">
                <a:latin typeface="Avenir Book" panose="02000503020000020003" pitchFamily="2" charset="0"/>
              </a:rPr>
              <a:t>) / (N</a:t>
            </a:r>
            <a:r>
              <a:rPr lang="en-US" sz="1800" baseline="-25000" dirty="0">
                <a:latin typeface="Avenir Book" panose="02000503020000020003" pitchFamily="2" charset="0"/>
              </a:rPr>
              <a:t>TOT  </a:t>
            </a:r>
            <a:r>
              <a:rPr lang="en-US" sz="1800" dirty="0">
                <a:latin typeface="Avenir Book" panose="02000503020000020003" pitchFamily="2" charset="0"/>
              </a:rPr>
              <a:t>– N</a:t>
            </a:r>
            <a:r>
              <a:rPr lang="en-US" sz="1800" baseline="-25000" dirty="0">
                <a:latin typeface="Avenir Book" panose="02000503020000020003" pitchFamily="2" charset="0"/>
              </a:rPr>
              <a:t>RP</a:t>
            </a:r>
            <a:r>
              <a:rPr lang="en-US" sz="1800" dirty="0">
                <a:latin typeface="Avenir Book" panose="02000503020000020003" pitchFamily="2" charset="0"/>
              </a:rPr>
              <a:t>) which is less than or equal to (&lt;=) 1</a:t>
            </a:r>
          </a:p>
          <a:p>
            <a:pPr marL="857250" lvl="1" indent="-400050">
              <a:buFont typeface="+mj-lt"/>
              <a:buAutoNum type="romanLcPeriod" startAt="2"/>
            </a:pPr>
            <a:r>
              <a:rPr lang="en-US" sz="1800" dirty="0">
                <a:latin typeface="Avenir Book" panose="02000503020000020003" pitchFamily="2" charset="0"/>
              </a:rPr>
              <a:t>RCVD-PKGE_RATIO = Y</a:t>
            </a:r>
            <a:r>
              <a:rPr lang="en-US" sz="1800" baseline="-25000" dirty="0">
                <a:latin typeface="Avenir Book" panose="02000503020000020003" pitchFamily="2" charset="0"/>
              </a:rPr>
              <a:t>RPR</a:t>
            </a:r>
            <a:r>
              <a:rPr lang="en-US" sz="1800" dirty="0">
                <a:latin typeface="Avenir Book" panose="02000503020000020003" pitchFamily="2" charset="0"/>
              </a:rPr>
              <a:t> = (N</a:t>
            </a:r>
            <a:r>
              <a:rPr lang="en-US" sz="1800" baseline="-25000" dirty="0">
                <a:latin typeface="Avenir Book" panose="02000503020000020003" pitchFamily="2" charset="0"/>
              </a:rPr>
              <a:t>TOT  </a:t>
            </a:r>
            <a:r>
              <a:rPr lang="en-US" sz="1800" dirty="0">
                <a:latin typeface="Avenir Book" panose="02000503020000020003" pitchFamily="2" charset="0"/>
              </a:rPr>
              <a:t>– (N</a:t>
            </a:r>
            <a:r>
              <a:rPr lang="en-US" sz="1800" baseline="-25000" dirty="0">
                <a:latin typeface="Avenir Book" panose="02000503020000020003" pitchFamily="2" charset="0"/>
              </a:rPr>
              <a:t>RP </a:t>
            </a:r>
            <a:r>
              <a:rPr lang="en-US" sz="1800" dirty="0">
                <a:latin typeface="Avenir Book" panose="02000503020000020003" pitchFamily="2" charset="0"/>
              </a:rPr>
              <a:t>+ N</a:t>
            </a:r>
            <a:r>
              <a:rPr lang="en-US" sz="1800" baseline="-25000" dirty="0">
                <a:latin typeface="Avenir Book" panose="02000503020000020003" pitchFamily="2" charset="0"/>
              </a:rPr>
              <a:t>MO</a:t>
            </a:r>
            <a:r>
              <a:rPr lang="en-US" sz="1800" dirty="0">
                <a:latin typeface="Avenir Book" panose="02000503020000020003" pitchFamily="2" charset="0"/>
              </a:rPr>
              <a:t>)) / (N</a:t>
            </a:r>
            <a:r>
              <a:rPr lang="en-US" sz="1800" baseline="-25000" dirty="0">
                <a:latin typeface="Avenir Book" panose="02000503020000020003" pitchFamily="2" charset="0"/>
              </a:rPr>
              <a:t>TOT</a:t>
            </a:r>
            <a:r>
              <a:rPr lang="en-US" sz="1800" dirty="0">
                <a:latin typeface="Avenir Book" panose="02000503020000020003" pitchFamily="2" charset="0"/>
              </a:rPr>
              <a:t>) which is &lt;= 1</a:t>
            </a:r>
          </a:p>
          <a:p>
            <a:pPr marL="857250" lvl="1" indent="-400050">
              <a:buFont typeface="+mj-lt"/>
              <a:buAutoNum type="romanLcPeriod" startAt="2"/>
            </a:pPr>
            <a:r>
              <a:rPr lang="en-US" sz="1800" dirty="0">
                <a:latin typeface="Avenir Book" panose="02000503020000020003" pitchFamily="2" charset="0"/>
              </a:rPr>
              <a:t>ON-TIME_ARR = X</a:t>
            </a:r>
            <a:r>
              <a:rPr lang="en-US" sz="1800" baseline="-25000" dirty="0">
                <a:latin typeface="Avenir Book" panose="02000503020000020003" pitchFamily="2" charset="0"/>
              </a:rPr>
              <a:t>OTA </a:t>
            </a:r>
            <a:r>
              <a:rPr lang="en-US" sz="1800" dirty="0">
                <a:latin typeface="Avenir Book" panose="02000503020000020003" pitchFamily="2" charset="0"/>
              </a:rPr>
              <a:t>= 1 or 0</a:t>
            </a:r>
          </a:p>
          <a:p>
            <a:pPr marL="857250" lvl="1" indent="-400050">
              <a:buFont typeface="+mj-lt"/>
              <a:buAutoNum type="romanLcPeriod" startAt="2"/>
            </a:pPr>
            <a:r>
              <a:rPr lang="en-US" sz="1800" dirty="0">
                <a:latin typeface="Avenir Book" panose="02000503020000020003" pitchFamily="2" charset="0"/>
              </a:rPr>
              <a:t>NO_TRAFFIC = X</a:t>
            </a:r>
            <a:r>
              <a:rPr lang="en-US" sz="1800" baseline="-25000" dirty="0">
                <a:latin typeface="Avenir Book" panose="02000503020000020003" pitchFamily="2" charset="0"/>
              </a:rPr>
              <a:t>NT </a:t>
            </a:r>
            <a:r>
              <a:rPr lang="en-US" sz="1800" dirty="0">
                <a:latin typeface="Avenir Book" panose="02000503020000020003" pitchFamily="2" charset="0"/>
              </a:rPr>
              <a:t>= 1 or 0</a:t>
            </a:r>
          </a:p>
          <a:p>
            <a:pPr marL="857250" lvl="1" indent="-400050">
              <a:buFont typeface="+mj-lt"/>
              <a:buAutoNum type="romanLcPeriod" startAt="2"/>
            </a:pPr>
            <a:r>
              <a:rPr lang="en-US" sz="1800" dirty="0">
                <a:latin typeface="Avenir Book" panose="02000503020000020003" pitchFamily="2" charset="0"/>
              </a:rPr>
              <a:t>NO_WHS_DELAY = X</a:t>
            </a:r>
            <a:r>
              <a:rPr lang="en-US" sz="1800" baseline="-25000" dirty="0">
                <a:latin typeface="Avenir Book" panose="02000503020000020003" pitchFamily="2" charset="0"/>
              </a:rPr>
              <a:t>NWD </a:t>
            </a:r>
            <a:r>
              <a:rPr lang="en-US" sz="1800" dirty="0">
                <a:latin typeface="Avenir Book" panose="02000503020000020003" pitchFamily="2" charset="0"/>
              </a:rPr>
              <a:t>= 1 or 0</a:t>
            </a:r>
          </a:p>
          <a:p>
            <a:pPr marL="857250" lvl="1" indent="-400050">
              <a:buFont typeface="+mj-lt"/>
              <a:buAutoNum type="romanLcPeriod" startAt="2"/>
            </a:pPr>
            <a:r>
              <a:rPr lang="en-US" sz="1800" dirty="0">
                <a:latin typeface="Avenir Book" panose="02000503020000020003" pitchFamily="2" charset="0"/>
              </a:rPr>
              <a:t>NO_BAD_WEATHER = X</a:t>
            </a:r>
            <a:r>
              <a:rPr lang="en-US" sz="1800" baseline="-25000" dirty="0">
                <a:latin typeface="Avenir Book" panose="02000503020000020003" pitchFamily="2" charset="0"/>
              </a:rPr>
              <a:t>NBW </a:t>
            </a:r>
            <a:r>
              <a:rPr lang="en-US" sz="1800" dirty="0">
                <a:latin typeface="Avenir Book" panose="02000503020000020003" pitchFamily="2" charset="0"/>
              </a:rPr>
              <a:t>= 1 or 0</a:t>
            </a:r>
          </a:p>
          <a:p>
            <a:pPr marL="857250" lvl="1" indent="-400050">
              <a:buFont typeface="+mj-lt"/>
              <a:buAutoNum type="romanLcPeriod" startAt="2"/>
            </a:pPr>
            <a:r>
              <a:rPr lang="en-US" sz="1800" dirty="0">
                <a:latin typeface="Avenir Book" panose="02000503020000020003" pitchFamily="2" charset="0"/>
              </a:rPr>
              <a:t>NO_OTHER_DELAYS = X</a:t>
            </a:r>
            <a:r>
              <a:rPr lang="en-US" sz="1800" baseline="-25000" dirty="0">
                <a:latin typeface="Avenir Book" panose="02000503020000020003" pitchFamily="2" charset="0"/>
              </a:rPr>
              <a:t>NOD </a:t>
            </a:r>
            <a:r>
              <a:rPr lang="en-US" sz="1800" dirty="0">
                <a:latin typeface="Avenir Book" panose="02000503020000020003" pitchFamily="2" charset="0"/>
              </a:rPr>
              <a:t>= 1 or 0</a:t>
            </a:r>
            <a:endParaRPr lang="en-US" sz="2200" dirty="0">
              <a:latin typeface="Avenir Book" panose="02000503020000020003" pitchFamily="2" charset="0"/>
            </a:endParaRPr>
          </a:p>
          <a:p>
            <a:r>
              <a:rPr lang="en-US" sz="2200" dirty="0">
                <a:latin typeface="Avenir Book" panose="02000503020000020003" pitchFamily="2" charset="0"/>
              </a:rPr>
              <a:t>Note that every Y’s &amp; X’s (variables) subscript represents the initial letters of every column’s name that will be summed in the KPI. Letter ‘N’ in every subscript stands for ‘No’, for instance, X</a:t>
            </a:r>
            <a:r>
              <a:rPr lang="en-US" sz="2200" baseline="-25000" dirty="0">
                <a:latin typeface="Avenir Book" panose="02000503020000020003" pitchFamily="2" charset="0"/>
              </a:rPr>
              <a:t>NT </a:t>
            </a:r>
            <a:r>
              <a:rPr lang="en-US" sz="2200" dirty="0">
                <a:latin typeface="Avenir Book" panose="02000503020000020003" pitchFamily="2" charset="0"/>
              </a:rPr>
              <a:t>where NT stands for ‘No-Traffic’.</a:t>
            </a:r>
            <a:endParaRPr lang="en-US" sz="1800" dirty="0">
              <a:latin typeface="Avenir Book" panose="02000503020000020003" pitchFamily="2" charset="0"/>
            </a:endParaRPr>
          </a:p>
          <a:p>
            <a:pPr lvl="1"/>
            <a:endParaRPr lang="en-US" sz="1800" dirty="0">
              <a:latin typeface="Avenir Book" panose="02000503020000020003" pitchFamily="2" charset="0"/>
            </a:endParaRPr>
          </a:p>
        </p:txBody>
      </p:sp>
    </p:spTree>
    <p:extLst>
      <p:ext uri="{BB962C8B-B14F-4D97-AF65-F5344CB8AC3E}">
        <p14:creationId xmlns:p14="http://schemas.microsoft.com/office/powerpoint/2010/main" val="25230070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C381F-50B3-F24B-BAC9-EA33E129CFA0}"/>
              </a:ext>
            </a:extLst>
          </p:cNvPr>
          <p:cNvSpPr>
            <a:spLocks noGrp="1"/>
          </p:cNvSpPr>
          <p:nvPr>
            <p:ph type="title"/>
          </p:nvPr>
        </p:nvSpPr>
        <p:spPr>
          <a:xfrm>
            <a:off x="1637583" y="753228"/>
            <a:ext cx="9613861" cy="1080938"/>
          </a:xfrm>
        </p:spPr>
        <p:txBody>
          <a:bodyPr>
            <a:normAutofit/>
          </a:bodyPr>
          <a:lstStyle/>
          <a:p>
            <a:r>
              <a:rPr lang="en-US" dirty="0">
                <a:latin typeface="Avenir Book" panose="02000503020000020003" pitchFamily="2" charset="0"/>
              </a:rPr>
              <a:t>KPI’s Mathematical Definition (Part III)</a:t>
            </a:r>
          </a:p>
        </p:txBody>
      </p:sp>
      <p:pic>
        <p:nvPicPr>
          <p:cNvPr id="4" name="Picture 3" descr="Icon&#10;&#10;Description automatically generated">
            <a:extLst>
              <a:ext uri="{FF2B5EF4-FFF2-40B4-BE49-F238E27FC236}">
                <a16:creationId xmlns:a16="http://schemas.microsoft.com/office/drawing/2014/main" id="{F9B8C254-D151-6E40-8CB2-D474659CDE2E}"/>
              </a:ext>
            </a:extLst>
          </p:cNvPr>
          <p:cNvPicPr>
            <a:picLocks noChangeAspect="1"/>
          </p:cNvPicPr>
          <p:nvPr/>
        </p:nvPicPr>
        <p:blipFill>
          <a:blip r:embed="rId2"/>
          <a:stretch>
            <a:fillRect/>
          </a:stretch>
        </p:blipFill>
        <p:spPr>
          <a:xfrm>
            <a:off x="255210" y="843466"/>
            <a:ext cx="850222" cy="900462"/>
          </a:xfrm>
          <a:prstGeom prst="rect">
            <a:avLst/>
          </a:prstGeom>
        </p:spPr>
      </p:pic>
      <p:sp>
        <p:nvSpPr>
          <p:cNvPr id="5" name="Content Placeholder 5">
            <a:extLst>
              <a:ext uri="{FF2B5EF4-FFF2-40B4-BE49-F238E27FC236}">
                <a16:creationId xmlns:a16="http://schemas.microsoft.com/office/drawing/2014/main" id="{0C7CD6ED-E0EB-CC4E-B5D6-846AF26DA305}"/>
              </a:ext>
            </a:extLst>
          </p:cNvPr>
          <p:cNvSpPr>
            <a:spLocks noGrp="1"/>
          </p:cNvSpPr>
          <p:nvPr>
            <p:ph idx="1"/>
          </p:nvPr>
        </p:nvSpPr>
        <p:spPr>
          <a:xfrm>
            <a:off x="680320" y="2336873"/>
            <a:ext cx="10332821" cy="3599316"/>
          </a:xfrm>
        </p:spPr>
        <p:txBody>
          <a:bodyPr numCol="1">
            <a:noAutofit/>
          </a:bodyPr>
          <a:lstStyle/>
          <a:p>
            <a:r>
              <a:rPr lang="en-US" sz="2200" i="1" dirty="0">
                <a:latin typeface="Avenir Book" panose="02000503020000020003" pitchFamily="2" charset="0"/>
              </a:rPr>
              <a:t>See slides 23 &amp; 24 for the columns’ name reference.</a:t>
            </a:r>
          </a:p>
          <a:p>
            <a:r>
              <a:rPr lang="en-US" sz="2200" dirty="0">
                <a:latin typeface="Avenir Book" panose="02000503020000020003" pitchFamily="2" charset="0"/>
              </a:rPr>
              <a:t>Every X variable included can have a value of 0 or 1. Y variables can have a value ranging from 0 to 1; Y can be a decimal number. The sum is divided by 7 since we are looking at the average that defines how efficient the contractor performed on 1 block or shift. The delivery success KPI formula is defined as the following:</a:t>
            </a:r>
          </a:p>
          <a:p>
            <a:pPr marL="0" indent="0">
              <a:buNone/>
            </a:pPr>
            <a:endParaRPr lang="en-US" sz="2200" dirty="0">
              <a:latin typeface="Avenir Book" panose="02000503020000020003" pitchFamily="2" charset="0"/>
            </a:endParaRPr>
          </a:p>
          <a:p>
            <a:pPr marL="457200" lvl="1" indent="0">
              <a:buNone/>
            </a:pPr>
            <a:r>
              <a:rPr lang="en-US" sz="2500" dirty="0">
                <a:latin typeface="Avenir Book" panose="02000503020000020003" pitchFamily="2" charset="0"/>
              </a:rPr>
              <a:t>KPI = [(X</a:t>
            </a:r>
            <a:r>
              <a:rPr lang="en-US" sz="2500" baseline="-25000" dirty="0">
                <a:latin typeface="Avenir Book" panose="02000503020000020003" pitchFamily="2" charset="0"/>
              </a:rPr>
              <a:t>NBW</a:t>
            </a:r>
            <a:r>
              <a:rPr lang="en-US" sz="2500" dirty="0">
                <a:latin typeface="Avenir Book" panose="02000503020000020003" pitchFamily="2" charset="0"/>
              </a:rPr>
              <a:t> + X</a:t>
            </a:r>
            <a:r>
              <a:rPr lang="en-US" sz="2500" baseline="-25000" dirty="0">
                <a:latin typeface="Avenir Book" panose="02000503020000020003" pitchFamily="2" charset="0"/>
              </a:rPr>
              <a:t>NOD</a:t>
            </a:r>
            <a:r>
              <a:rPr lang="en-US" sz="2500" dirty="0">
                <a:latin typeface="Avenir Book" panose="02000503020000020003" pitchFamily="2" charset="0"/>
              </a:rPr>
              <a:t> + X</a:t>
            </a:r>
            <a:r>
              <a:rPr lang="en-US" sz="2500" baseline="-25000" dirty="0">
                <a:latin typeface="Avenir Book" panose="02000503020000020003" pitchFamily="2" charset="0"/>
              </a:rPr>
              <a:t>NT</a:t>
            </a:r>
            <a:r>
              <a:rPr lang="en-US" sz="2500" dirty="0">
                <a:latin typeface="Avenir Book" panose="02000503020000020003" pitchFamily="2" charset="0"/>
              </a:rPr>
              <a:t> + X</a:t>
            </a:r>
            <a:r>
              <a:rPr lang="en-US" sz="2500" baseline="-25000" dirty="0">
                <a:latin typeface="Avenir Book" panose="02000503020000020003" pitchFamily="2" charset="0"/>
              </a:rPr>
              <a:t>NWD</a:t>
            </a:r>
            <a:r>
              <a:rPr lang="en-US" sz="2500" dirty="0">
                <a:latin typeface="Avenir Book" panose="02000503020000020003" pitchFamily="2" charset="0"/>
              </a:rPr>
              <a:t> + X</a:t>
            </a:r>
            <a:r>
              <a:rPr lang="en-US" sz="2500" baseline="-25000" dirty="0">
                <a:latin typeface="Avenir Book" panose="02000503020000020003" pitchFamily="2" charset="0"/>
              </a:rPr>
              <a:t>OTA</a:t>
            </a:r>
            <a:r>
              <a:rPr lang="en-US" sz="2500" dirty="0">
                <a:latin typeface="Avenir Book" panose="02000503020000020003" pitchFamily="2" charset="0"/>
              </a:rPr>
              <a:t> + Y</a:t>
            </a:r>
            <a:r>
              <a:rPr lang="en-US" sz="2500" baseline="-25000" dirty="0">
                <a:latin typeface="Avenir Book" panose="02000503020000020003" pitchFamily="2" charset="0"/>
              </a:rPr>
              <a:t>OTR </a:t>
            </a:r>
            <a:r>
              <a:rPr lang="en-US" sz="2500" dirty="0">
                <a:latin typeface="Avenir Book" panose="02000503020000020003" pitchFamily="2" charset="0"/>
              </a:rPr>
              <a:t>+ Y</a:t>
            </a:r>
            <a:r>
              <a:rPr lang="en-US" sz="2500" baseline="-25000" dirty="0">
                <a:latin typeface="Avenir Book" panose="02000503020000020003" pitchFamily="2" charset="0"/>
              </a:rPr>
              <a:t>RPR</a:t>
            </a:r>
            <a:r>
              <a:rPr lang="en-US" sz="2500" dirty="0">
                <a:latin typeface="Avenir Book" panose="02000503020000020003" pitchFamily="2" charset="0"/>
              </a:rPr>
              <a:t> ) ÷ 7] x 100%</a:t>
            </a:r>
          </a:p>
          <a:p>
            <a:pPr marL="457200" lvl="1" indent="0">
              <a:buNone/>
            </a:pPr>
            <a:r>
              <a:rPr lang="en-US" sz="2500" dirty="0">
                <a:latin typeface="Avenir Book" panose="02000503020000020003" pitchFamily="2" charset="0"/>
              </a:rPr>
              <a:t>where Y</a:t>
            </a:r>
            <a:r>
              <a:rPr lang="en-US" sz="2500" baseline="-25000" dirty="0">
                <a:latin typeface="Avenir Book" panose="02000503020000020003" pitchFamily="2" charset="0"/>
              </a:rPr>
              <a:t>RPR </a:t>
            </a:r>
            <a:r>
              <a:rPr lang="en-US" sz="2500" dirty="0">
                <a:latin typeface="Avenir Book" panose="02000503020000020003" pitchFamily="2" charset="0"/>
              </a:rPr>
              <a:t>= (N</a:t>
            </a:r>
            <a:r>
              <a:rPr lang="en-US" sz="2500" baseline="-25000" dirty="0">
                <a:latin typeface="Avenir Book" panose="02000503020000020003" pitchFamily="2" charset="0"/>
              </a:rPr>
              <a:t>TOT  </a:t>
            </a:r>
            <a:r>
              <a:rPr lang="en-US" sz="2500" dirty="0">
                <a:latin typeface="Avenir Book" panose="02000503020000020003" pitchFamily="2" charset="0"/>
              </a:rPr>
              <a:t>– (N</a:t>
            </a:r>
            <a:r>
              <a:rPr lang="en-US" sz="2500" baseline="-25000" dirty="0">
                <a:latin typeface="Avenir Book" panose="02000503020000020003" pitchFamily="2" charset="0"/>
              </a:rPr>
              <a:t>RP </a:t>
            </a:r>
            <a:r>
              <a:rPr lang="en-US" sz="2500" dirty="0">
                <a:latin typeface="Avenir Book" panose="02000503020000020003" pitchFamily="2" charset="0"/>
              </a:rPr>
              <a:t>+ N</a:t>
            </a:r>
            <a:r>
              <a:rPr lang="en-US" sz="2500" baseline="-25000" dirty="0">
                <a:latin typeface="Avenir Book" panose="02000503020000020003" pitchFamily="2" charset="0"/>
              </a:rPr>
              <a:t>MO</a:t>
            </a:r>
            <a:r>
              <a:rPr lang="en-US" sz="2500" dirty="0">
                <a:latin typeface="Avenir Book" panose="02000503020000020003" pitchFamily="2" charset="0"/>
              </a:rPr>
              <a:t>)) / (N</a:t>
            </a:r>
            <a:r>
              <a:rPr lang="en-US" sz="2500" baseline="-25000" dirty="0">
                <a:latin typeface="Avenir Book" panose="02000503020000020003" pitchFamily="2" charset="0"/>
              </a:rPr>
              <a:t>TOT</a:t>
            </a:r>
            <a:r>
              <a:rPr lang="en-US" sz="2500" dirty="0">
                <a:latin typeface="Avenir Book" panose="02000503020000020003" pitchFamily="2" charset="0"/>
              </a:rPr>
              <a:t>) &lt;= 1</a:t>
            </a:r>
          </a:p>
          <a:p>
            <a:pPr marL="457200" lvl="1" indent="0">
              <a:buNone/>
            </a:pPr>
            <a:r>
              <a:rPr lang="en-US" sz="2500" dirty="0">
                <a:latin typeface="Avenir Book" panose="02000503020000020003" pitchFamily="2" charset="0"/>
              </a:rPr>
              <a:t>where Y</a:t>
            </a:r>
            <a:r>
              <a:rPr lang="en-US" sz="2500" baseline="-25000" dirty="0">
                <a:latin typeface="Avenir Book" panose="02000503020000020003" pitchFamily="2" charset="0"/>
              </a:rPr>
              <a:t>OTR </a:t>
            </a:r>
            <a:r>
              <a:rPr lang="en-US" sz="2500" dirty="0">
                <a:latin typeface="Avenir Book" panose="02000503020000020003" pitchFamily="2" charset="0"/>
              </a:rPr>
              <a:t>= (N</a:t>
            </a:r>
            <a:r>
              <a:rPr lang="en-US" sz="2500" baseline="-25000" dirty="0">
                <a:latin typeface="Avenir Book" panose="02000503020000020003" pitchFamily="2" charset="0"/>
              </a:rPr>
              <a:t>OTP </a:t>
            </a:r>
            <a:r>
              <a:rPr lang="en-US" sz="2500" dirty="0">
                <a:latin typeface="Avenir Book" panose="02000503020000020003" pitchFamily="2" charset="0"/>
              </a:rPr>
              <a:t>) / (N</a:t>
            </a:r>
            <a:r>
              <a:rPr lang="en-US" sz="2500" baseline="-25000" dirty="0">
                <a:latin typeface="Avenir Book" panose="02000503020000020003" pitchFamily="2" charset="0"/>
              </a:rPr>
              <a:t>TOT  </a:t>
            </a:r>
            <a:r>
              <a:rPr lang="en-US" sz="2500" dirty="0">
                <a:latin typeface="Avenir Book" panose="02000503020000020003" pitchFamily="2" charset="0"/>
              </a:rPr>
              <a:t>– N</a:t>
            </a:r>
            <a:r>
              <a:rPr lang="en-US" sz="2500" baseline="-25000" dirty="0">
                <a:latin typeface="Avenir Book" panose="02000503020000020003" pitchFamily="2" charset="0"/>
              </a:rPr>
              <a:t>RP</a:t>
            </a:r>
            <a:r>
              <a:rPr lang="en-US" sz="2500" dirty="0">
                <a:latin typeface="Avenir Book" panose="02000503020000020003" pitchFamily="2" charset="0"/>
              </a:rPr>
              <a:t>) &lt;= 1</a:t>
            </a:r>
          </a:p>
          <a:p>
            <a:pPr marL="457200" lvl="1" indent="0">
              <a:buNone/>
            </a:pPr>
            <a:r>
              <a:rPr lang="en-US" sz="2500" dirty="0">
                <a:latin typeface="Avenir Book" panose="02000503020000020003" pitchFamily="2" charset="0"/>
              </a:rPr>
              <a:t>where X = 1 or X = 0</a:t>
            </a:r>
          </a:p>
          <a:p>
            <a:pPr marL="457200" lvl="1" indent="0">
              <a:buNone/>
            </a:pPr>
            <a:endParaRPr lang="en-US" sz="2500" dirty="0">
              <a:latin typeface="Avenir Book" panose="02000503020000020003" pitchFamily="2" charset="0"/>
            </a:endParaRPr>
          </a:p>
          <a:p>
            <a:pPr marL="457200" lvl="1" indent="0">
              <a:buNone/>
            </a:pPr>
            <a:endParaRPr lang="en-US" dirty="0">
              <a:latin typeface="Avenir Book" panose="02000503020000020003" pitchFamily="2" charset="0"/>
            </a:endParaRPr>
          </a:p>
        </p:txBody>
      </p:sp>
      <p:pic>
        <p:nvPicPr>
          <p:cNvPr id="6" name="Picture 5" descr="Icon&#10;&#10;Description automatically generated">
            <a:extLst>
              <a:ext uri="{FF2B5EF4-FFF2-40B4-BE49-F238E27FC236}">
                <a16:creationId xmlns:a16="http://schemas.microsoft.com/office/drawing/2014/main" id="{6420B3F7-5C6A-404B-AD25-8AA512541A26}"/>
              </a:ext>
            </a:extLst>
          </p:cNvPr>
          <p:cNvPicPr>
            <a:picLocks noChangeAspect="1"/>
          </p:cNvPicPr>
          <p:nvPr/>
        </p:nvPicPr>
        <p:blipFill>
          <a:blip r:embed="rId3"/>
          <a:stretch>
            <a:fillRect/>
          </a:stretch>
        </p:blipFill>
        <p:spPr>
          <a:xfrm>
            <a:off x="5811511" y="6154407"/>
            <a:ext cx="568978" cy="568978"/>
          </a:xfrm>
          <a:prstGeom prst="rect">
            <a:avLst/>
          </a:prstGeom>
        </p:spPr>
      </p:pic>
    </p:spTree>
    <p:extLst>
      <p:ext uri="{BB962C8B-B14F-4D97-AF65-F5344CB8AC3E}">
        <p14:creationId xmlns:p14="http://schemas.microsoft.com/office/powerpoint/2010/main" val="29561667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C381F-50B3-F24B-BAC9-EA33E129CFA0}"/>
              </a:ext>
            </a:extLst>
          </p:cNvPr>
          <p:cNvSpPr>
            <a:spLocks noGrp="1"/>
          </p:cNvSpPr>
          <p:nvPr>
            <p:ph type="title"/>
          </p:nvPr>
        </p:nvSpPr>
        <p:spPr>
          <a:xfrm>
            <a:off x="1637583" y="753228"/>
            <a:ext cx="9613861" cy="1080938"/>
          </a:xfrm>
        </p:spPr>
        <p:txBody>
          <a:bodyPr>
            <a:normAutofit/>
          </a:bodyPr>
          <a:lstStyle/>
          <a:p>
            <a:r>
              <a:rPr lang="en-US" dirty="0">
                <a:latin typeface="Avenir Book" panose="02000503020000020003" pitchFamily="2" charset="0"/>
              </a:rPr>
              <a:t>KPI Example (Part I)</a:t>
            </a:r>
          </a:p>
        </p:txBody>
      </p:sp>
      <p:pic>
        <p:nvPicPr>
          <p:cNvPr id="4" name="Picture 3" descr="Icon&#10;&#10;Description automatically generated">
            <a:extLst>
              <a:ext uri="{FF2B5EF4-FFF2-40B4-BE49-F238E27FC236}">
                <a16:creationId xmlns:a16="http://schemas.microsoft.com/office/drawing/2014/main" id="{F9B8C254-D151-6E40-8CB2-D474659CDE2E}"/>
              </a:ext>
            </a:extLst>
          </p:cNvPr>
          <p:cNvPicPr>
            <a:picLocks noChangeAspect="1"/>
          </p:cNvPicPr>
          <p:nvPr/>
        </p:nvPicPr>
        <p:blipFill>
          <a:blip r:embed="rId2"/>
          <a:stretch>
            <a:fillRect/>
          </a:stretch>
        </p:blipFill>
        <p:spPr>
          <a:xfrm>
            <a:off x="255210" y="843466"/>
            <a:ext cx="850222" cy="900462"/>
          </a:xfrm>
          <a:prstGeom prst="rect">
            <a:avLst/>
          </a:prstGeom>
        </p:spPr>
      </p:pic>
      <p:sp>
        <p:nvSpPr>
          <p:cNvPr id="5" name="Content Placeholder 5">
            <a:extLst>
              <a:ext uri="{FF2B5EF4-FFF2-40B4-BE49-F238E27FC236}">
                <a16:creationId xmlns:a16="http://schemas.microsoft.com/office/drawing/2014/main" id="{0C7CD6ED-E0EB-CC4E-B5D6-846AF26DA305}"/>
              </a:ext>
            </a:extLst>
          </p:cNvPr>
          <p:cNvSpPr>
            <a:spLocks noGrp="1"/>
          </p:cNvSpPr>
          <p:nvPr>
            <p:ph idx="1"/>
          </p:nvPr>
        </p:nvSpPr>
        <p:spPr>
          <a:xfrm>
            <a:off x="680320" y="2336873"/>
            <a:ext cx="10332821" cy="3599316"/>
          </a:xfrm>
        </p:spPr>
        <p:txBody>
          <a:bodyPr numCol="1">
            <a:noAutofit/>
          </a:bodyPr>
          <a:lstStyle/>
          <a:p>
            <a:r>
              <a:rPr lang="en-US" sz="2200" dirty="0">
                <a:latin typeface="Avenir Book" panose="02000503020000020003" pitchFamily="2" charset="0"/>
              </a:rPr>
              <a:t>During 01/02/2021, 54 out of 54 packages were delivered on-time on Bonita, CA. Every client confirmed that they all received their order. The contractor arrived on-time, there was no traffic, no warehouse delays, no bad weather, and no other delays. </a:t>
            </a:r>
            <a:r>
              <a:rPr lang="en-US" sz="2200" i="1" u="sng" dirty="0">
                <a:latin typeface="Avenir Book" panose="02000503020000020003" pitchFamily="2" charset="0"/>
              </a:rPr>
              <a:t>See AMAZON-FLEX_RAW_DATA File – row 2 for reference.</a:t>
            </a:r>
          </a:p>
          <a:p>
            <a:r>
              <a:rPr lang="en-US" sz="2200" dirty="0">
                <a:latin typeface="Avenir Book" panose="02000503020000020003" pitchFamily="2" charset="0"/>
              </a:rPr>
              <a:t>Therefore, the following numbers get plugged in:</a:t>
            </a:r>
          </a:p>
          <a:p>
            <a:pPr lvl="1"/>
            <a:r>
              <a:rPr lang="en-US" sz="1800" dirty="0">
                <a:latin typeface="Avenir Book" panose="02000503020000020003" pitchFamily="2" charset="0"/>
              </a:rPr>
              <a:t>TOTAL_PKGS = N</a:t>
            </a:r>
            <a:r>
              <a:rPr lang="en-US" sz="1800" baseline="-25000" dirty="0">
                <a:latin typeface="Avenir Book" panose="02000503020000020003" pitchFamily="2" charset="0"/>
              </a:rPr>
              <a:t>TOT </a:t>
            </a:r>
            <a:r>
              <a:rPr lang="en-US" sz="1800" dirty="0">
                <a:latin typeface="Avenir Book" panose="02000503020000020003" pitchFamily="2" charset="0"/>
              </a:rPr>
              <a:t>= 54</a:t>
            </a:r>
          </a:p>
          <a:p>
            <a:pPr lvl="1"/>
            <a:r>
              <a:rPr lang="en-US" sz="1800" dirty="0">
                <a:latin typeface="Avenir Book" panose="02000503020000020003" pitchFamily="2" charset="0"/>
              </a:rPr>
              <a:t>ON-TIME_PKGS = N</a:t>
            </a:r>
            <a:r>
              <a:rPr lang="en-US" sz="1800" baseline="-25000" dirty="0">
                <a:latin typeface="Avenir Book" panose="02000503020000020003" pitchFamily="2" charset="0"/>
              </a:rPr>
              <a:t>OTP</a:t>
            </a:r>
            <a:r>
              <a:rPr lang="en-US" sz="1800" dirty="0">
                <a:latin typeface="Avenir Book" panose="02000503020000020003" pitchFamily="2" charset="0"/>
              </a:rPr>
              <a:t> = 54</a:t>
            </a:r>
          </a:p>
          <a:p>
            <a:pPr lvl="1"/>
            <a:r>
              <a:rPr lang="en-US" sz="1800" dirty="0">
                <a:latin typeface="Avenir Book" panose="02000503020000020003" pitchFamily="2" charset="0"/>
              </a:rPr>
              <a:t>RETURNED_PKGS = N</a:t>
            </a:r>
            <a:r>
              <a:rPr lang="en-US" sz="1800" baseline="-25000" dirty="0">
                <a:latin typeface="Avenir Book" panose="02000503020000020003" pitchFamily="2" charset="0"/>
              </a:rPr>
              <a:t>RP </a:t>
            </a:r>
            <a:r>
              <a:rPr lang="en-US" sz="1800" dirty="0">
                <a:latin typeface="Avenir Book" panose="02000503020000020003" pitchFamily="2" charset="0"/>
              </a:rPr>
              <a:t>= 0</a:t>
            </a:r>
          </a:p>
          <a:p>
            <a:pPr lvl="1"/>
            <a:r>
              <a:rPr lang="en-US" sz="1800" dirty="0">
                <a:latin typeface="Avenir Book" panose="02000503020000020003" pitchFamily="2" charset="0"/>
              </a:rPr>
              <a:t>MISSING_ORDERS = N</a:t>
            </a:r>
            <a:r>
              <a:rPr lang="en-US" sz="1800" baseline="-25000" dirty="0">
                <a:latin typeface="Avenir Book" panose="02000503020000020003" pitchFamily="2" charset="0"/>
              </a:rPr>
              <a:t>MO </a:t>
            </a:r>
            <a:r>
              <a:rPr lang="en-US" sz="1800" dirty="0">
                <a:latin typeface="Avenir Book" panose="02000503020000020003" pitchFamily="2" charset="0"/>
              </a:rPr>
              <a:t>= 0</a:t>
            </a:r>
          </a:p>
          <a:p>
            <a:pPr lvl="1"/>
            <a:r>
              <a:rPr lang="en-US" sz="1800" dirty="0">
                <a:latin typeface="Avenir Book" panose="02000503020000020003" pitchFamily="2" charset="0"/>
              </a:rPr>
              <a:t>Y</a:t>
            </a:r>
            <a:r>
              <a:rPr lang="en-US" sz="1800" baseline="-25000" dirty="0">
                <a:latin typeface="Avenir Book" panose="02000503020000020003" pitchFamily="2" charset="0"/>
              </a:rPr>
              <a:t>OTR</a:t>
            </a:r>
            <a:r>
              <a:rPr lang="en-US" sz="1800" dirty="0">
                <a:latin typeface="Avenir Book" panose="02000503020000020003" pitchFamily="2" charset="0"/>
              </a:rPr>
              <a:t> = (N</a:t>
            </a:r>
            <a:r>
              <a:rPr lang="en-US" sz="1800" baseline="-25000" dirty="0">
                <a:latin typeface="Avenir Book" panose="02000503020000020003" pitchFamily="2" charset="0"/>
              </a:rPr>
              <a:t>OTP </a:t>
            </a:r>
            <a:r>
              <a:rPr lang="en-US" sz="1800" dirty="0">
                <a:latin typeface="Avenir Book" panose="02000503020000020003" pitchFamily="2" charset="0"/>
              </a:rPr>
              <a:t>) / (N</a:t>
            </a:r>
            <a:r>
              <a:rPr lang="en-US" sz="1800" baseline="-25000" dirty="0">
                <a:latin typeface="Avenir Book" panose="02000503020000020003" pitchFamily="2" charset="0"/>
              </a:rPr>
              <a:t>TOT  </a:t>
            </a:r>
            <a:r>
              <a:rPr lang="en-US" sz="1800" dirty="0">
                <a:latin typeface="Avenir Book" panose="02000503020000020003" pitchFamily="2" charset="0"/>
              </a:rPr>
              <a:t>– N</a:t>
            </a:r>
            <a:r>
              <a:rPr lang="en-US" sz="1800" baseline="-25000" dirty="0">
                <a:latin typeface="Avenir Book" panose="02000503020000020003" pitchFamily="2" charset="0"/>
              </a:rPr>
              <a:t>RP</a:t>
            </a:r>
            <a:r>
              <a:rPr lang="en-US" sz="1800" dirty="0">
                <a:latin typeface="Avenir Book" panose="02000503020000020003" pitchFamily="2" charset="0"/>
              </a:rPr>
              <a:t>) = (54) / (54 – 0) =1</a:t>
            </a:r>
          </a:p>
          <a:p>
            <a:pPr lvl="1"/>
            <a:r>
              <a:rPr lang="en-US" sz="1800" dirty="0">
                <a:latin typeface="Avenir Book" panose="02000503020000020003" pitchFamily="2" charset="0"/>
              </a:rPr>
              <a:t>Y</a:t>
            </a:r>
            <a:r>
              <a:rPr lang="en-US" sz="1800" baseline="-25000" dirty="0">
                <a:latin typeface="Avenir Book" panose="02000503020000020003" pitchFamily="2" charset="0"/>
              </a:rPr>
              <a:t>RPR</a:t>
            </a:r>
            <a:r>
              <a:rPr lang="en-US" sz="1800" dirty="0">
                <a:latin typeface="Avenir Book" panose="02000503020000020003" pitchFamily="2" charset="0"/>
              </a:rPr>
              <a:t> = (N</a:t>
            </a:r>
            <a:r>
              <a:rPr lang="en-US" sz="1800" baseline="-25000" dirty="0">
                <a:latin typeface="Avenir Book" panose="02000503020000020003" pitchFamily="2" charset="0"/>
              </a:rPr>
              <a:t>TOT  </a:t>
            </a:r>
            <a:r>
              <a:rPr lang="en-US" sz="1800" dirty="0">
                <a:latin typeface="Avenir Book" panose="02000503020000020003" pitchFamily="2" charset="0"/>
              </a:rPr>
              <a:t>– (N</a:t>
            </a:r>
            <a:r>
              <a:rPr lang="en-US" sz="1800" baseline="-25000" dirty="0">
                <a:latin typeface="Avenir Book" panose="02000503020000020003" pitchFamily="2" charset="0"/>
              </a:rPr>
              <a:t>RP </a:t>
            </a:r>
            <a:r>
              <a:rPr lang="en-US" sz="1800" dirty="0">
                <a:latin typeface="Avenir Book" panose="02000503020000020003" pitchFamily="2" charset="0"/>
              </a:rPr>
              <a:t>+ N</a:t>
            </a:r>
            <a:r>
              <a:rPr lang="en-US" sz="1800" baseline="-25000" dirty="0">
                <a:latin typeface="Avenir Book" panose="02000503020000020003" pitchFamily="2" charset="0"/>
              </a:rPr>
              <a:t>MO</a:t>
            </a:r>
            <a:r>
              <a:rPr lang="en-US" sz="1800" dirty="0">
                <a:latin typeface="Avenir Book" panose="02000503020000020003" pitchFamily="2" charset="0"/>
              </a:rPr>
              <a:t>)) / (N</a:t>
            </a:r>
            <a:r>
              <a:rPr lang="en-US" sz="1800" baseline="-25000" dirty="0">
                <a:latin typeface="Avenir Book" panose="02000503020000020003" pitchFamily="2" charset="0"/>
              </a:rPr>
              <a:t>TOT</a:t>
            </a:r>
            <a:r>
              <a:rPr lang="en-US" sz="1800" dirty="0">
                <a:latin typeface="Avenir Book" panose="02000503020000020003" pitchFamily="2" charset="0"/>
              </a:rPr>
              <a:t>) = (54 – (0 +0)) / (54) = 1</a:t>
            </a:r>
          </a:p>
          <a:p>
            <a:pPr lvl="1"/>
            <a:r>
              <a:rPr lang="en-US" sz="1800" dirty="0">
                <a:latin typeface="Avenir Book" panose="02000503020000020003" pitchFamily="2" charset="0"/>
              </a:rPr>
              <a:t>X</a:t>
            </a:r>
            <a:r>
              <a:rPr lang="en-US" sz="1800" baseline="-25000" dirty="0">
                <a:latin typeface="Avenir Book" panose="02000503020000020003" pitchFamily="2" charset="0"/>
              </a:rPr>
              <a:t>NBW</a:t>
            </a:r>
            <a:r>
              <a:rPr lang="en-US" sz="1800" dirty="0">
                <a:latin typeface="Avenir Book" panose="02000503020000020003" pitchFamily="2" charset="0"/>
              </a:rPr>
              <a:t> = X</a:t>
            </a:r>
            <a:r>
              <a:rPr lang="en-US" sz="1800" baseline="-25000" dirty="0">
                <a:latin typeface="Avenir Book" panose="02000503020000020003" pitchFamily="2" charset="0"/>
              </a:rPr>
              <a:t>NOD</a:t>
            </a:r>
            <a:r>
              <a:rPr lang="en-US" sz="1800" dirty="0">
                <a:latin typeface="Avenir Book" panose="02000503020000020003" pitchFamily="2" charset="0"/>
              </a:rPr>
              <a:t> = X</a:t>
            </a:r>
            <a:r>
              <a:rPr lang="en-US" sz="1800" baseline="-25000" dirty="0">
                <a:latin typeface="Avenir Book" panose="02000503020000020003" pitchFamily="2" charset="0"/>
              </a:rPr>
              <a:t>NT</a:t>
            </a:r>
            <a:r>
              <a:rPr lang="en-US" sz="1800" dirty="0">
                <a:latin typeface="Avenir Book" panose="02000503020000020003" pitchFamily="2" charset="0"/>
              </a:rPr>
              <a:t> = X</a:t>
            </a:r>
            <a:r>
              <a:rPr lang="en-US" sz="1800" baseline="-25000" dirty="0">
                <a:latin typeface="Avenir Book" panose="02000503020000020003" pitchFamily="2" charset="0"/>
              </a:rPr>
              <a:t>NWD</a:t>
            </a:r>
            <a:r>
              <a:rPr lang="en-US" sz="1800" dirty="0">
                <a:latin typeface="Avenir Book" panose="02000503020000020003" pitchFamily="2" charset="0"/>
              </a:rPr>
              <a:t> = X</a:t>
            </a:r>
            <a:r>
              <a:rPr lang="en-US" sz="1800" baseline="-25000" dirty="0">
                <a:latin typeface="Avenir Book" panose="02000503020000020003" pitchFamily="2" charset="0"/>
              </a:rPr>
              <a:t>OTA</a:t>
            </a:r>
            <a:r>
              <a:rPr lang="en-US" sz="1800" dirty="0">
                <a:latin typeface="Avenir Book" panose="02000503020000020003" pitchFamily="2" charset="0"/>
              </a:rPr>
              <a:t> = Y</a:t>
            </a:r>
            <a:r>
              <a:rPr lang="en-US" sz="1800" baseline="-25000" dirty="0">
                <a:latin typeface="Avenir Book" panose="02000503020000020003" pitchFamily="2" charset="0"/>
              </a:rPr>
              <a:t>OTR</a:t>
            </a:r>
            <a:r>
              <a:rPr lang="en-US" sz="1800" dirty="0">
                <a:latin typeface="Avenir Book" panose="02000503020000020003" pitchFamily="2" charset="0"/>
              </a:rPr>
              <a:t> = Y</a:t>
            </a:r>
            <a:r>
              <a:rPr lang="en-US" sz="1800" baseline="-25000" dirty="0">
                <a:latin typeface="Avenir Book" panose="02000503020000020003" pitchFamily="2" charset="0"/>
              </a:rPr>
              <a:t>RPR</a:t>
            </a:r>
            <a:r>
              <a:rPr lang="en-US" sz="1800" dirty="0">
                <a:latin typeface="Avenir Book" panose="02000503020000020003" pitchFamily="2" charset="0"/>
              </a:rPr>
              <a:t> = 1</a:t>
            </a:r>
          </a:p>
          <a:p>
            <a:pPr lvl="1"/>
            <a:endParaRPr lang="en-US" sz="1800" dirty="0">
              <a:latin typeface="Avenir Book" panose="02000503020000020003" pitchFamily="2" charset="0"/>
            </a:endParaRPr>
          </a:p>
          <a:p>
            <a:pPr lvl="1"/>
            <a:endParaRPr lang="en-US" sz="1800" baseline="-25000" dirty="0">
              <a:latin typeface="Avenir Book" panose="02000503020000020003" pitchFamily="2" charset="0"/>
            </a:endParaRPr>
          </a:p>
          <a:p>
            <a:pPr lvl="1"/>
            <a:endParaRPr lang="en-US" sz="1800" dirty="0">
              <a:latin typeface="Avenir Book" panose="02000503020000020003" pitchFamily="2" charset="0"/>
            </a:endParaRPr>
          </a:p>
          <a:p>
            <a:pPr lvl="1"/>
            <a:endParaRPr lang="en-US" sz="1800" baseline="-25000" dirty="0">
              <a:latin typeface="Avenir Book" panose="02000503020000020003" pitchFamily="2" charset="0"/>
            </a:endParaRPr>
          </a:p>
          <a:p>
            <a:pPr lvl="1"/>
            <a:endParaRPr lang="en-US" sz="1800" dirty="0">
              <a:latin typeface="Avenir Book" panose="02000503020000020003" pitchFamily="2" charset="0"/>
            </a:endParaRPr>
          </a:p>
          <a:p>
            <a:pPr lvl="1"/>
            <a:endParaRPr lang="en-US" sz="1800" baseline="-25000" dirty="0">
              <a:latin typeface="Avenir Book" panose="02000503020000020003" pitchFamily="2" charset="0"/>
            </a:endParaRPr>
          </a:p>
          <a:p>
            <a:pPr lvl="1"/>
            <a:endParaRPr lang="en-US" sz="1800" baseline="-25000" dirty="0">
              <a:latin typeface="Avenir Book" panose="02000503020000020003" pitchFamily="2" charset="0"/>
            </a:endParaRPr>
          </a:p>
          <a:p>
            <a:pPr lvl="1"/>
            <a:endParaRPr lang="en-US" sz="1800" dirty="0">
              <a:latin typeface="Avenir Book" panose="02000503020000020003" pitchFamily="2" charset="0"/>
            </a:endParaRPr>
          </a:p>
          <a:p>
            <a:pPr lvl="1"/>
            <a:endParaRPr lang="en-US" sz="1800" dirty="0">
              <a:latin typeface="Avenir Book" panose="02000503020000020003" pitchFamily="2" charset="0"/>
            </a:endParaRPr>
          </a:p>
          <a:p>
            <a:pPr marL="457200" lvl="1" indent="0">
              <a:buNone/>
            </a:pPr>
            <a:endParaRPr lang="en-US" sz="2500" dirty="0">
              <a:latin typeface="Avenir Book" panose="02000503020000020003" pitchFamily="2" charset="0"/>
            </a:endParaRPr>
          </a:p>
          <a:p>
            <a:pPr marL="457200" lvl="1" indent="0">
              <a:buNone/>
            </a:pPr>
            <a:endParaRPr lang="en-US" dirty="0">
              <a:latin typeface="Avenir Book" panose="02000503020000020003" pitchFamily="2" charset="0"/>
            </a:endParaRPr>
          </a:p>
        </p:txBody>
      </p:sp>
    </p:spTree>
    <p:extLst>
      <p:ext uri="{BB962C8B-B14F-4D97-AF65-F5344CB8AC3E}">
        <p14:creationId xmlns:p14="http://schemas.microsoft.com/office/powerpoint/2010/main" val="24625206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C381F-50B3-F24B-BAC9-EA33E129CFA0}"/>
              </a:ext>
            </a:extLst>
          </p:cNvPr>
          <p:cNvSpPr>
            <a:spLocks noGrp="1"/>
          </p:cNvSpPr>
          <p:nvPr>
            <p:ph type="title"/>
          </p:nvPr>
        </p:nvSpPr>
        <p:spPr>
          <a:xfrm>
            <a:off x="1637583" y="753228"/>
            <a:ext cx="9613861" cy="1080938"/>
          </a:xfrm>
        </p:spPr>
        <p:txBody>
          <a:bodyPr>
            <a:normAutofit/>
          </a:bodyPr>
          <a:lstStyle/>
          <a:p>
            <a:r>
              <a:rPr lang="en-US" dirty="0">
                <a:latin typeface="Avenir Book" panose="02000503020000020003" pitchFamily="2" charset="0"/>
              </a:rPr>
              <a:t>KPI Example (Part II)</a:t>
            </a:r>
          </a:p>
        </p:txBody>
      </p:sp>
      <p:pic>
        <p:nvPicPr>
          <p:cNvPr id="4" name="Picture 3" descr="Icon&#10;&#10;Description automatically generated">
            <a:extLst>
              <a:ext uri="{FF2B5EF4-FFF2-40B4-BE49-F238E27FC236}">
                <a16:creationId xmlns:a16="http://schemas.microsoft.com/office/drawing/2014/main" id="{F9B8C254-D151-6E40-8CB2-D474659CDE2E}"/>
              </a:ext>
            </a:extLst>
          </p:cNvPr>
          <p:cNvPicPr>
            <a:picLocks noChangeAspect="1"/>
          </p:cNvPicPr>
          <p:nvPr/>
        </p:nvPicPr>
        <p:blipFill>
          <a:blip r:embed="rId2"/>
          <a:stretch>
            <a:fillRect/>
          </a:stretch>
        </p:blipFill>
        <p:spPr>
          <a:xfrm>
            <a:off x="255210" y="843466"/>
            <a:ext cx="850222" cy="900462"/>
          </a:xfrm>
          <a:prstGeom prst="rect">
            <a:avLst/>
          </a:prstGeom>
        </p:spPr>
      </p:pic>
      <p:sp>
        <p:nvSpPr>
          <p:cNvPr id="5" name="Content Placeholder 5">
            <a:extLst>
              <a:ext uri="{FF2B5EF4-FFF2-40B4-BE49-F238E27FC236}">
                <a16:creationId xmlns:a16="http://schemas.microsoft.com/office/drawing/2014/main" id="{0C7CD6ED-E0EB-CC4E-B5D6-846AF26DA305}"/>
              </a:ext>
            </a:extLst>
          </p:cNvPr>
          <p:cNvSpPr>
            <a:spLocks noGrp="1"/>
          </p:cNvSpPr>
          <p:nvPr>
            <p:ph idx="1"/>
          </p:nvPr>
        </p:nvSpPr>
        <p:spPr>
          <a:xfrm>
            <a:off x="680321" y="2336873"/>
            <a:ext cx="9858424" cy="3599316"/>
          </a:xfrm>
        </p:spPr>
        <p:txBody>
          <a:bodyPr numCol="1">
            <a:noAutofit/>
          </a:bodyPr>
          <a:lstStyle/>
          <a:p>
            <a:r>
              <a:rPr lang="en-US" sz="2200" dirty="0">
                <a:latin typeface="Avenir Book" panose="02000503020000020003" pitchFamily="2" charset="0"/>
              </a:rPr>
              <a:t>We now plug in the data into the KPI formula, which is the following:             KPI = [(X</a:t>
            </a:r>
            <a:r>
              <a:rPr lang="en-US" sz="2200" baseline="-25000" dirty="0">
                <a:latin typeface="Avenir Book" panose="02000503020000020003" pitchFamily="2" charset="0"/>
              </a:rPr>
              <a:t>NBW</a:t>
            </a:r>
            <a:r>
              <a:rPr lang="en-US" sz="2200" dirty="0">
                <a:latin typeface="Avenir Book" panose="02000503020000020003" pitchFamily="2" charset="0"/>
              </a:rPr>
              <a:t> + X</a:t>
            </a:r>
            <a:r>
              <a:rPr lang="en-US" sz="2200" baseline="-25000" dirty="0">
                <a:latin typeface="Avenir Book" panose="02000503020000020003" pitchFamily="2" charset="0"/>
              </a:rPr>
              <a:t>NOD</a:t>
            </a:r>
            <a:r>
              <a:rPr lang="en-US" sz="2200" dirty="0">
                <a:latin typeface="Avenir Book" panose="02000503020000020003" pitchFamily="2" charset="0"/>
              </a:rPr>
              <a:t> + X</a:t>
            </a:r>
            <a:r>
              <a:rPr lang="en-US" sz="2200" baseline="-25000" dirty="0">
                <a:latin typeface="Avenir Book" panose="02000503020000020003" pitchFamily="2" charset="0"/>
              </a:rPr>
              <a:t>NT</a:t>
            </a:r>
            <a:r>
              <a:rPr lang="en-US" sz="2200" dirty="0">
                <a:latin typeface="Avenir Book" panose="02000503020000020003" pitchFamily="2" charset="0"/>
              </a:rPr>
              <a:t> + X</a:t>
            </a:r>
            <a:r>
              <a:rPr lang="en-US" sz="2200" baseline="-25000" dirty="0">
                <a:latin typeface="Avenir Book" panose="02000503020000020003" pitchFamily="2" charset="0"/>
              </a:rPr>
              <a:t>NWD</a:t>
            </a:r>
            <a:r>
              <a:rPr lang="en-US" sz="2200" dirty="0">
                <a:latin typeface="Avenir Book" panose="02000503020000020003" pitchFamily="2" charset="0"/>
              </a:rPr>
              <a:t> + X</a:t>
            </a:r>
            <a:r>
              <a:rPr lang="en-US" sz="2200" baseline="-25000" dirty="0">
                <a:latin typeface="Avenir Book" panose="02000503020000020003" pitchFamily="2" charset="0"/>
              </a:rPr>
              <a:t>OTA</a:t>
            </a:r>
            <a:r>
              <a:rPr lang="en-US" sz="2200" dirty="0">
                <a:latin typeface="Avenir Book" panose="02000503020000020003" pitchFamily="2" charset="0"/>
              </a:rPr>
              <a:t> + Y</a:t>
            </a:r>
            <a:r>
              <a:rPr lang="en-US" sz="2200" baseline="-25000" dirty="0">
                <a:latin typeface="Avenir Book" panose="02000503020000020003" pitchFamily="2" charset="0"/>
              </a:rPr>
              <a:t>OTR </a:t>
            </a:r>
            <a:r>
              <a:rPr lang="en-US" sz="2200" dirty="0">
                <a:latin typeface="Avenir Book" panose="02000503020000020003" pitchFamily="2" charset="0"/>
              </a:rPr>
              <a:t>+ Y</a:t>
            </a:r>
            <a:r>
              <a:rPr lang="en-US" sz="2200" baseline="-25000" dirty="0">
                <a:latin typeface="Avenir Book" panose="02000503020000020003" pitchFamily="2" charset="0"/>
              </a:rPr>
              <a:t>RPR</a:t>
            </a:r>
            <a:r>
              <a:rPr lang="en-US" sz="2200" dirty="0">
                <a:latin typeface="Avenir Book" panose="02000503020000020003" pitchFamily="2" charset="0"/>
              </a:rPr>
              <a:t> ) ÷ 7] x 100%</a:t>
            </a:r>
          </a:p>
          <a:p>
            <a:pPr lvl="1"/>
            <a:r>
              <a:rPr lang="en-US" sz="2200" dirty="0">
                <a:latin typeface="Avenir Book" panose="02000503020000020003" pitchFamily="2" charset="0"/>
              </a:rPr>
              <a:t>The computation looks like [(7) ÷ 7] x 100% = 100% on-time delivery or success.</a:t>
            </a:r>
          </a:p>
          <a:p>
            <a:pPr lvl="1"/>
            <a:r>
              <a:rPr lang="en-US" sz="2200" dirty="0">
                <a:latin typeface="Avenir Book" panose="02000503020000020003" pitchFamily="2" charset="0"/>
              </a:rPr>
              <a:t>What’s the analysis? There were no external factors that negatively impacted performance during that day. Although 54 packages sounds like a lot, the block was successfully performed! </a:t>
            </a:r>
          </a:p>
          <a:p>
            <a:pPr lvl="1"/>
            <a:endParaRPr lang="en-US" sz="2200" dirty="0">
              <a:latin typeface="Avenir Book" panose="02000503020000020003" pitchFamily="2" charset="0"/>
            </a:endParaRPr>
          </a:p>
          <a:p>
            <a:endParaRPr lang="en-US" sz="2200" dirty="0">
              <a:latin typeface="Avenir Book" panose="02000503020000020003" pitchFamily="2" charset="0"/>
            </a:endParaRPr>
          </a:p>
          <a:p>
            <a:pPr lvl="1"/>
            <a:endParaRPr lang="en-US" sz="1800" baseline="-25000" dirty="0">
              <a:latin typeface="Avenir Book" panose="02000503020000020003" pitchFamily="2" charset="0"/>
            </a:endParaRPr>
          </a:p>
          <a:p>
            <a:pPr lvl="1"/>
            <a:endParaRPr lang="en-US" sz="1800" dirty="0">
              <a:latin typeface="Avenir Book" panose="02000503020000020003" pitchFamily="2" charset="0"/>
            </a:endParaRPr>
          </a:p>
          <a:p>
            <a:pPr lvl="1"/>
            <a:endParaRPr lang="en-US" sz="1800" baseline="-25000" dirty="0">
              <a:latin typeface="Avenir Book" panose="02000503020000020003" pitchFamily="2" charset="0"/>
            </a:endParaRPr>
          </a:p>
          <a:p>
            <a:pPr lvl="1"/>
            <a:endParaRPr lang="en-US" sz="1800" dirty="0">
              <a:latin typeface="Avenir Book" panose="02000503020000020003" pitchFamily="2" charset="0"/>
            </a:endParaRPr>
          </a:p>
          <a:p>
            <a:pPr lvl="1"/>
            <a:endParaRPr lang="en-US" sz="1800" baseline="-25000" dirty="0">
              <a:latin typeface="Avenir Book" panose="02000503020000020003" pitchFamily="2" charset="0"/>
            </a:endParaRPr>
          </a:p>
          <a:p>
            <a:pPr lvl="1"/>
            <a:endParaRPr lang="en-US" sz="1800" baseline="-25000" dirty="0">
              <a:latin typeface="Avenir Book" panose="02000503020000020003" pitchFamily="2" charset="0"/>
            </a:endParaRPr>
          </a:p>
          <a:p>
            <a:pPr lvl="1"/>
            <a:endParaRPr lang="en-US" sz="1800" dirty="0">
              <a:latin typeface="Avenir Book" panose="02000503020000020003" pitchFamily="2" charset="0"/>
            </a:endParaRPr>
          </a:p>
          <a:p>
            <a:pPr lvl="1"/>
            <a:endParaRPr lang="en-US" sz="1800" dirty="0">
              <a:latin typeface="Avenir Book" panose="02000503020000020003" pitchFamily="2" charset="0"/>
            </a:endParaRPr>
          </a:p>
          <a:p>
            <a:pPr marL="457200" lvl="1" indent="0">
              <a:buNone/>
            </a:pPr>
            <a:endParaRPr lang="en-US" sz="2500" dirty="0">
              <a:latin typeface="Avenir Book" panose="02000503020000020003" pitchFamily="2" charset="0"/>
            </a:endParaRPr>
          </a:p>
          <a:p>
            <a:pPr marL="457200" lvl="1" indent="0">
              <a:buNone/>
            </a:pPr>
            <a:endParaRPr lang="en-US" dirty="0">
              <a:latin typeface="Avenir Book" panose="02000503020000020003" pitchFamily="2" charset="0"/>
            </a:endParaRPr>
          </a:p>
        </p:txBody>
      </p:sp>
      <p:sp>
        <p:nvSpPr>
          <p:cNvPr id="9" name="TextBox 8">
            <a:extLst>
              <a:ext uri="{FF2B5EF4-FFF2-40B4-BE49-F238E27FC236}">
                <a16:creationId xmlns:a16="http://schemas.microsoft.com/office/drawing/2014/main" id="{CFC0D749-DCCB-804D-98AD-A83B660C1E57}"/>
              </a:ext>
            </a:extLst>
          </p:cNvPr>
          <p:cNvSpPr txBox="1"/>
          <p:nvPr/>
        </p:nvSpPr>
        <p:spPr>
          <a:xfrm>
            <a:off x="1219199" y="6529134"/>
            <a:ext cx="9204764" cy="261610"/>
          </a:xfrm>
          <a:prstGeom prst="rect">
            <a:avLst/>
          </a:prstGeom>
          <a:noFill/>
        </p:spPr>
        <p:txBody>
          <a:bodyPr wrap="none" rtlCol="0">
            <a:spAutoFit/>
          </a:bodyPr>
          <a:lstStyle/>
          <a:p>
            <a:r>
              <a:rPr lang="en-US" sz="1100" i="1" dirty="0">
                <a:latin typeface="Avenir Book" panose="02000503020000020003" pitchFamily="2" charset="0"/>
              </a:rPr>
              <a:t>A) KPI samples during January 2021. The previously mentioned formula was computed in Microsoft Excel with the average formula (red arrow).</a:t>
            </a:r>
          </a:p>
        </p:txBody>
      </p:sp>
      <p:pic>
        <p:nvPicPr>
          <p:cNvPr id="6" name="Picture 5" descr="Table&#10;&#10;Description automatically generated">
            <a:extLst>
              <a:ext uri="{FF2B5EF4-FFF2-40B4-BE49-F238E27FC236}">
                <a16:creationId xmlns:a16="http://schemas.microsoft.com/office/drawing/2014/main" id="{7BAF42ED-6B8F-5245-A906-826B4C26AC67}"/>
              </a:ext>
            </a:extLst>
          </p:cNvPr>
          <p:cNvPicPr>
            <a:picLocks noChangeAspect="1"/>
          </p:cNvPicPr>
          <p:nvPr/>
        </p:nvPicPr>
        <p:blipFill>
          <a:blip r:embed="rId3"/>
          <a:stretch>
            <a:fillRect/>
          </a:stretch>
        </p:blipFill>
        <p:spPr>
          <a:xfrm>
            <a:off x="1219199" y="4789669"/>
            <a:ext cx="8957733" cy="1649227"/>
          </a:xfrm>
          <a:prstGeom prst="rect">
            <a:avLst/>
          </a:prstGeom>
        </p:spPr>
      </p:pic>
    </p:spTree>
    <p:extLst>
      <p:ext uri="{BB962C8B-B14F-4D97-AF65-F5344CB8AC3E}">
        <p14:creationId xmlns:p14="http://schemas.microsoft.com/office/powerpoint/2010/main" val="276570473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C381F-50B3-F24B-BAC9-EA33E129CFA0}"/>
              </a:ext>
            </a:extLst>
          </p:cNvPr>
          <p:cNvSpPr>
            <a:spLocks noGrp="1"/>
          </p:cNvSpPr>
          <p:nvPr>
            <p:ph type="title"/>
          </p:nvPr>
        </p:nvSpPr>
        <p:spPr>
          <a:xfrm>
            <a:off x="1637583" y="753228"/>
            <a:ext cx="9613861" cy="1080938"/>
          </a:xfrm>
        </p:spPr>
        <p:txBody>
          <a:bodyPr>
            <a:normAutofit/>
          </a:bodyPr>
          <a:lstStyle/>
          <a:p>
            <a:r>
              <a:rPr lang="en-US" dirty="0">
                <a:latin typeface="Avenir Book" panose="02000503020000020003" pitchFamily="2" charset="0"/>
              </a:rPr>
              <a:t>KPI Report – Delivery Data</a:t>
            </a:r>
          </a:p>
        </p:txBody>
      </p:sp>
      <p:pic>
        <p:nvPicPr>
          <p:cNvPr id="4" name="Picture 3" descr="Icon&#10;&#10;Description automatically generated">
            <a:extLst>
              <a:ext uri="{FF2B5EF4-FFF2-40B4-BE49-F238E27FC236}">
                <a16:creationId xmlns:a16="http://schemas.microsoft.com/office/drawing/2014/main" id="{F9B8C254-D151-6E40-8CB2-D474659CDE2E}"/>
              </a:ext>
            </a:extLst>
          </p:cNvPr>
          <p:cNvPicPr>
            <a:picLocks noChangeAspect="1"/>
          </p:cNvPicPr>
          <p:nvPr/>
        </p:nvPicPr>
        <p:blipFill>
          <a:blip r:embed="rId2"/>
          <a:stretch>
            <a:fillRect/>
          </a:stretch>
        </p:blipFill>
        <p:spPr>
          <a:xfrm>
            <a:off x="255210" y="843466"/>
            <a:ext cx="850222" cy="900462"/>
          </a:xfrm>
          <a:prstGeom prst="rect">
            <a:avLst/>
          </a:prstGeom>
        </p:spPr>
      </p:pic>
      <p:sp>
        <p:nvSpPr>
          <p:cNvPr id="11" name="TextBox 10">
            <a:extLst>
              <a:ext uri="{FF2B5EF4-FFF2-40B4-BE49-F238E27FC236}">
                <a16:creationId xmlns:a16="http://schemas.microsoft.com/office/drawing/2014/main" id="{6891003B-B980-B645-AD64-2944F51D2884}"/>
              </a:ext>
            </a:extLst>
          </p:cNvPr>
          <p:cNvSpPr txBox="1"/>
          <p:nvPr/>
        </p:nvSpPr>
        <p:spPr>
          <a:xfrm>
            <a:off x="432772" y="6588610"/>
            <a:ext cx="5110694" cy="261610"/>
          </a:xfrm>
          <a:prstGeom prst="rect">
            <a:avLst/>
          </a:prstGeom>
          <a:noFill/>
        </p:spPr>
        <p:txBody>
          <a:bodyPr wrap="none" rtlCol="0">
            <a:spAutoFit/>
          </a:bodyPr>
          <a:lstStyle/>
          <a:p>
            <a:r>
              <a:rPr lang="en-US" sz="1100" i="1" dirty="0">
                <a:latin typeface="Avenir Book" panose="02000503020000020003" pitchFamily="2" charset="0"/>
              </a:rPr>
              <a:t>A) KPI results during Jan. 2021 – Mar. 2021; Only 1 block scored less than 85%.</a:t>
            </a:r>
          </a:p>
        </p:txBody>
      </p:sp>
      <p:pic>
        <p:nvPicPr>
          <p:cNvPr id="15" name="Picture 14" descr="Chart, bar chart, histogram&#10;&#10;Description automatically generated">
            <a:extLst>
              <a:ext uri="{FF2B5EF4-FFF2-40B4-BE49-F238E27FC236}">
                <a16:creationId xmlns:a16="http://schemas.microsoft.com/office/drawing/2014/main" id="{8491D602-15ED-7648-BF4E-544F2EA7A45C}"/>
              </a:ext>
            </a:extLst>
          </p:cNvPr>
          <p:cNvPicPr>
            <a:picLocks noChangeAspect="1"/>
          </p:cNvPicPr>
          <p:nvPr/>
        </p:nvPicPr>
        <p:blipFill>
          <a:blip r:embed="rId3"/>
          <a:stretch>
            <a:fillRect/>
          </a:stretch>
        </p:blipFill>
        <p:spPr>
          <a:xfrm>
            <a:off x="5567569" y="2171358"/>
            <a:ext cx="4825348" cy="4394217"/>
          </a:xfrm>
          <a:prstGeom prst="rect">
            <a:avLst/>
          </a:prstGeom>
        </p:spPr>
      </p:pic>
      <p:pic>
        <p:nvPicPr>
          <p:cNvPr id="17" name="Picture 16" descr="Chart, bar chart&#10;&#10;Description automatically generated">
            <a:extLst>
              <a:ext uri="{FF2B5EF4-FFF2-40B4-BE49-F238E27FC236}">
                <a16:creationId xmlns:a16="http://schemas.microsoft.com/office/drawing/2014/main" id="{39C406AB-E518-2349-82DB-8908B137AD0E}"/>
              </a:ext>
            </a:extLst>
          </p:cNvPr>
          <p:cNvPicPr>
            <a:picLocks noChangeAspect="1"/>
          </p:cNvPicPr>
          <p:nvPr/>
        </p:nvPicPr>
        <p:blipFill>
          <a:blip r:embed="rId4"/>
          <a:stretch>
            <a:fillRect/>
          </a:stretch>
        </p:blipFill>
        <p:spPr>
          <a:xfrm>
            <a:off x="432772" y="2171358"/>
            <a:ext cx="4933132" cy="4394218"/>
          </a:xfrm>
          <a:prstGeom prst="rect">
            <a:avLst/>
          </a:prstGeom>
        </p:spPr>
      </p:pic>
      <p:sp>
        <p:nvSpPr>
          <p:cNvPr id="18" name="TextBox 17">
            <a:extLst>
              <a:ext uri="{FF2B5EF4-FFF2-40B4-BE49-F238E27FC236}">
                <a16:creationId xmlns:a16="http://schemas.microsoft.com/office/drawing/2014/main" id="{BE82A2DE-0ECE-3040-B5AE-F33E7491CABB}"/>
              </a:ext>
            </a:extLst>
          </p:cNvPr>
          <p:cNvSpPr txBox="1"/>
          <p:nvPr/>
        </p:nvSpPr>
        <p:spPr>
          <a:xfrm>
            <a:off x="5543466" y="6588610"/>
            <a:ext cx="5150769" cy="261610"/>
          </a:xfrm>
          <a:prstGeom prst="rect">
            <a:avLst/>
          </a:prstGeom>
          <a:noFill/>
        </p:spPr>
        <p:txBody>
          <a:bodyPr wrap="none" rtlCol="0">
            <a:spAutoFit/>
          </a:bodyPr>
          <a:lstStyle/>
          <a:p>
            <a:r>
              <a:rPr lang="en-US" sz="1100" i="1" dirty="0">
                <a:latin typeface="Avenir Book" panose="02000503020000020003" pitchFamily="2" charset="0"/>
              </a:rPr>
              <a:t>B) Deliveries during Jan. 2021 – Mar. 2021; Most orders are delivered on-time. </a:t>
            </a:r>
          </a:p>
        </p:txBody>
      </p:sp>
    </p:spTree>
    <p:extLst>
      <p:ext uri="{BB962C8B-B14F-4D97-AF65-F5344CB8AC3E}">
        <p14:creationId xmlns:p14="http://schemas.microsoft.com/office/powerpoint/2010/main" val="7332011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C381F-50B3-F24B-BAC9-EA33E129CFA0}"/>
              </a:ext>
            </a:extLst>
          </p:cNvPr>
          <p:cNvSpPr>
            <a:spLocks noGrp="1"/>
          </p:cNvSpPr>
          <p:nvPr>
            <p:ph type="title"/>
          </p:nvPr>
        </p:nvSpPr>
        <p:spPr>
          <a:xfrm>
            <a:off x="1637583" y="753228"/>
            <a:ext cx="9613861" cy="1080938"/>
          </a:xfrm>
        </p:spPr>
        <p:txBody>
          <a:bodyPr>
            <a:normAutofit/>
          </a:bodyPr>
          <a:lstStyle/>
          <a:p>
            <a:r>
              <a:rPr lang="en-US" dirty="0">
                <a:latin typeface="Avenir Book" panose="02000503020000020003" pitchFamily="2" charset="0"/>
              </a:rPr>
              <a:t>KPI - Conclusion</a:t>
            </a:r>
          </a:p>
        </p:txBody>
      </p:sp>
      <p:pic>
        <p:nvPicPr>
          <p:cNvPr id="4" name="Picture 3" descr="Icon&#10;&#10;Description automatically generated">
            <a:extLst>
              <a:ext uri="{FF2B5EF4-FFF2-40B4-BE49-F238E27FC236}">
                <a16:creationId xmlns:a16="http://schemas.microsoft.com/office/drawing/2014/main" id="{F9B8C254-D151-6E40-8CB2-D474659CDE2E}"/>
              </a:ext>
            </a:extLst>
          </p:cNvPr>
          <p:cNvPicPr>
            <a:picLocks noChangeAspect="1"/>
          </p:cNvPicPr>
          <p:nvPr/>
        </p:nvPicPr>
        <p:blipFill>
          <a:blip r:embed="rId2"/>
          <a:stretch>
            <a:fillRect/>
          </a:stretch>
        </p:blipFill>
        <p:spPr>
          <a:xfrm>
            <a:off x="255210" y="843466"/>
            <a:ext cx="850222" cy="900462"/>
          </a:xfrm>
          <a:prstGeom prst="rect">
            <a:avLst/>
          </a:prstGeom>
        </p:spPr>
      </p:pic>
      <p:sp>
        <p:nvSpPr>
          <p:cNvPr id="5" name="Content Placeholder 5">
            <a:extLst>
              <a:ext uri="{FF2B5EF4-FFF2-40B4-BE49-F238E27FC236}">
                <a16:creationId xmlns:a16="http://schemas.microsoft.com/office/drawing/2014/main" id="{0C7CD6ED-E0EB-CC4E-B5D6-846AF26DA305}"/>
              </a:ext>
            </a:extLst>
          </p:cNvPr>
          <p:cNvSpPr>
            <a:spLocks noGrp="1"/>
          </p:cNvSpPr>
          <p:nvPr>
            <p:ph idx="1"/>
          </p:nvPr>
        </p:nvSpPr>
        <p:spPr>
          <a:xfrm>
            <a:off x="680321" y="2336873"/>
            <a:ext cx="9095691" cy="3599316"/>
          </a:xfrm>
        </p:spPr>
        <p:txBody>
          <a:bodyPr>
            <a:noAutofit/>
          </a:bodyPr>
          <a:lstStyle/>
          <a:p>
            <a:r>
              <a:rPr lang="en-US" sz="2200" dirty="0">
                <a:latin typeface="Avenir Book" panose="02000503020000020003" pitchFamily="2" charset="0"/>
              </a:rPr>
              <a:t>The author’s Key Performance Indicator (KPI) measures the success percentage of on-time deliveries during each work block.</a:t>
            </a:r>
          </a:p>
          <a:p>
            <a:r>
              <a:rPr lang="en-US" sz="2200" dirty="0">
                <a:latin typeface="Avenir Book" panose="02000503020000020003" pitchFamily="2" charset="0"/>
              </a:rPr>
              <a:t>This KPI takes unpredictable factors into account too, because uncertainty may affect the driver’s or contractor’s performance.</a:t>
            </a:r>
          </a:p>
          <a:p>
            <a:r>
              <a:rPr lang="en-US" sz="2200" dirty="0">
                <a:latin typeface="Avenir Book" panose="02000503020000020003" pitchFamily="2" charset="0"/>
              </a:rPr>
              <a:t>The </a:t>
            </a:r>
            <a:r>
              <a:rPr lang="en-US" sz="2200" i="1" dirty="0">
                <a:latin typeface="Avenir Book" panose="02000503020000020003" pitchFamily="2" charset="0"/>
              </a:rPr>
              <a:t>Delivery Performance Data</a:t>
            </a:r>
            <a:r>
              <a:rPr lang="en-US" sz="2200" dirty="0">
                <a:latin typeface="Avenir Book" panose="02000503020000020003" pitchFamily="2" charset="0"/>
              </a:rPr>
              <a:t> chart from slide #28 reflects that most blocks were completed with a 100% success rate. </a:t>
            </a:r>
          </a:p>
          <a:p>
            <a:r>
              <a:rPr lang="en-US" sz="2200" dirty="0">
                <a:latin typeface="Avenir Book" panose="02000503020000020003" pitchFamily="2" charset="0"/>
              </a:rPr>
              <a:t>The </a:t>
            </a:r>
            <a:r>
              <a:rPr lang="en-US" sz="2200" i="1" dirty="0">
                <a:latin typeface="Avenir Book" panose="02000503020000020003" pitchFamily="2" charset="0"/>
              </a:rPr>
              <a:t>Package Delivery Data</a:t>
            </a:r>
            <a:r>
              <a:rPr lang="en-US" sz="2200" dirty="0">
                <a:latin typeface="Avenir Book" panose="02000503020000020003" pitchFamily="2" charset="0"/>
              </a:rPr>
              <a:t> chart from slide #28 reflects that most orders were delivered on-time.</a:t>
            </a:r>
          </a:p>
          <a:p>
            <a:pPr marL="1257300" lvl="2" indent="-342900">
              <a:buFont typeface="+mj-lt"/>
              <a:buAutoNum type="romanLcPeriod"/>
            </a:pPr>
            <a:endParaRPr lang="en-US" sz="1600" dirty="0">
              <a:latin typeface="Avenir Book" panose="02000503020000020003" pitchFamily="2" charset="0"/>
            </a:endParaRPr>
          </a:p>
          <a:p>
            <a:pPr marL="1257300" lvl="2" indent="-342900">
              <a:buFont typeface="+mj-lt"/>
              <a:buAutoNum type="romanLcPeriod"/>
            </a:pPr>
            <a:endParaRPr lang="en-US" sz="1600" dirty="0">
              <a:latin typeface="Avenir Book" panose="02000503020000020003" pitchFamily="2" charset="0"/>
            </a:endParaRPr>
          </a:p>
          <a:p>
            <a:pPr marL="1314450" lvl="2" indent="-400050">
              <a:buFont typeface="+mj-lt"/>
              <a:buAutoNum type="romanLcPeriod"/>
            </a:pPr>
            <a:endParaRPr lang="en-US" sz="1600" dirty="0">
              <a:latin typeface="Avenir Book" panose="02000503020000020003" pitchFamily="2" charset="0"/>
            </a:endParaRPr>
          </a:p>
          <a:p>
            <a:pPr lvl="1"/>
            <a:endParaRPr lang="en-US" sz="1800" dirty="0">
              <a:latin typeface="Avenir Book" panose="02000503020000020003" pitchFamily="2" charset="0"/>
            </a:endParaRPr>
          </a:p>
        </p:txBody>
      </p:sp>
      <p:pic>
        <p:nvPicPr>
          <p:cNvPr id="7" name="Picture 6" descr="A picture containing vector graphics&#10;&#10;Description automatically generated">
            <a:extLst>
              <a:ext uri="{FF2B5EF4-FFF2-40B4-BE49-F238E27FC236}">
                <a16:creationId xmlns:a16="http://schemas.microsoft.com/office/drawing/2014/main" id="{D6D4A9F6-AB23-BA4B-B451-DAFE968ACC18}"/>
              </a:ext>
            </a:extLst>
          </p:cNvPr>
          <p:cNvPicPr>
            <a:picLocks noChangeAspect="1"/>
          </p:cNvPicPr>
          <p:nvPr/>
        </p:nvPicPr>
        <p:blipFill>
          <a:blip r:embed="rId3"/>
          <a:stretch>
            <a:fillRect/>
          </a:stretch>
        </p:blipFill>
        <p:spPr>
          <a:xfrm>
            <a:off x="3943947" y="5246161"/>
            <a:ext cx="2568437" cy="1380055"/>
          </a:xfrm>
          <a:prstGeom prst="rect">
            <a:avLst/>
          </a:prstGeom>
        </p:spPr>
      </p:pic>
    </p:spTree>
    <p:extLst>
      <p:ext uri="{BB962C8B-B14F-4D97-AF65-F5344CB8AC3E}">
        <p14:creationId xmlns:p14="http://schemas.microsoft.com/office/powerpoint/2010/main" val="21262686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C381F-50B3-F24B-BAC9-EA33E129CFA0}"/>
              </a:ext>
            </a:extLst>
          </p:cNvPr>
          <p:cNvSpPr>
            <a:spLocks noGrp="1"/>
          </p:cNvSpPr>
          <p:nvPr>
            <p:ph type="title"/>
          </p:nvPr>
        </p:nvSpPr>
        <p:spPr>
          <a:xfrm>
            <a:off x="1637583" y="753228"/>
            <a:ext cx="9613861" cy="1080938"/>
          </a:xfrm>
        </p:spPr>
        <p:txBody>
          <a:bodyPr/>
          <a:lstStyle/>
          <a:p>
            <a:r>
              <a:rPr lang="en-US" dirty="0">
                <a:latin typeface="Avenir Book" panose="02000503020000020003" pitchFamily="2" charset="0"/>
              </a:rPr>
              <a:t>What is Amazon Flex?</a:t>
            </a:r>
          </a:p>
        </p:txBody>
      </p:sp>
      <p:pic>
        <p:nvPicPr>
          <p:cNvPr id="4" name="Picture 3" descr="Icon&#10;&#10;Description automatically generated">
            <a:extLst>
              <a:ext uri="{FF2B5EF4-FFF2-40B4-BE49-F238E27FC236}">
                <a16:creationId xmlns:a16="http://schemas.microsoft.com/office/drawing/2014/main" id="{F9B8C254-D151-6E40-8CB2-D474659CDE2E}"/>
              </a:ext>
            </a:extLst>
          </p:cNvPr>
          <p:cNvPicPr>
            <a:picLocks noChangeAspect="1"/>
          </p:cNvPicPr>
          <p:nvPr/>
        </p:nvPicPr>
        <p:blipFill>
          <a:blip r:embed="rId2"/>
          <a:stretch>
            <a:fillRect/>
          </a:stretch>
        </p:blipFill>
        <p:spPr>
          <a:xfrm>
            <a:off x="255210" y="843466"/>
            <a:ext cx="850222" cy="900462"/>
          </a:xfrm>
          <a:prstGeom prst="rect">
            <a:avLst/>
          </a:prstGeom>
        </p:spPr>
      </p:pic>
      <p:sp>
        <p:nvSpPr>
          <p:cNvPr id="6" name="Content Placeholder 5">
            <a:extLst>
              <a:ext uri="{FF2B5EF4-FFF2-40B4-BE49-F238E27FC236}">
                <a16:creationId xmlns:a16="http://schemas.microsoft.com/office/drawing/2014/main" id="{1E743389-1B9D-DD4D-9B9F-4E4424001025}"/>
              </a:ext>
            </a:extLst>
          </p:cNvPr>
          <p:cNvSpPr>
            <a:spLocks noGrp="1"/>
          </p:cNvSpPr>
          <p:nvPr>
            <p:ph idx="1"/>
          </p:nvPr>
        </p:nvSpPr>
        <p:spPr>
          <a:xfrm>
            <a:off x="680321" y="2336873"/>
            <a:ext cx="10206754" cy="3599316"/>
          </a:xfrm>
        </p:spPr>
        <p:txBody>
          <a:bodyPr>
            <a:noAutofit/>
          </a:bodyPr>
          <a:lstStyle/>
          <a:p>
            <a:r>
              <a:rPr lang="en-US" sz="2200" dirty="0">
                <a:latin typeface="Avenir Book" panose="02000503020000020003" pitchFamily="2" charset="0"/>
              </a:rPr>
              <a:t>Amazon’s Flex program hires qualified individuals as delivery partners or independent contractors to deliver Amazon orders to homes, residential complexes, Amazon Lockers, small businesses and apartment buildings located in nearby neighborhoods or districts.</a:t>
            </a:r>
          </a:p>
          <a:p>
            <a:r>
              <a:rPr lang="en-US" sz="2200" dirty="0">
                <a:latin typeface="Avenir Book" panose="02000503020000020003" pitchFamily="2" charset="0"/>
              </a:rPr>
              <a:t>Every contractor uses his/her vehicle to work the available block that he/she selects throughout Amazon Flex’s mobile application. Once the block and starting point is chosen in the </a:t>
            </a:r>
            <a:r>
              <a:rPr lang="en-US" sz="2200" i="1" dirty="0">
                <a:latin typeface="Avenir Book" panose="02000503020000020003" pitchFamily="2" charset="0"/>
              </a:rPr>
              <a:t>Job Offers</a:t>
            </a:r>
            <a:r>
              <a:rPr lang="en-US" sz="2200" dirty="0">
                <a:latin typeface="Avenir Book" panose="02000503020000020003" pitchFamily="2" charset="0"/>
              </a:rPr>
              <a:t> section, the delivery partner must show up to the selected warehouse to load the customers’ orders.</a:t>
            </a:r>
          </a:p>
          <a:p>
            <a:r>
              <a:rPr lang="en-US" sz="2200" dirty="0">
                <a:latin typeface="Avenir Book" panose="02000503020000020003" pitchFamily="2" charset="0"/>
              </a:rPr>
              <a:t>Routes / delivery locations associated with each block are randomly assigned to contractors once these individuals arrive to the loading zone.</a:t>
            </a:r>
          </a:p>
        </p:txBody>
      </p:sp>
      <p:pic>
        <p:nvPicPr>
          <p:cNvPr id="5" name="Picture 4" descr="Icon&#10;&#10;Description automatically generated">
            <a:extLst>
              <a:ext uri="{FF2B5EF4-FFF2-40B4-BE49-F238E27FC236}">
                <a16:creationId xmlns:a16="http://schemas.microsoft.com/office/drawing/2014/main" id="{F7FBF8FF-89C4-014D-842C-C77D2D0F329D}"/>
              </a:ext>
            </a:extLst>
          </p:cNvPr>
          <p:cNvPicPr>
            <a:picLocks noChangeAspect="1"/>
          </p:cNvPicPr>
          <p:nvPr/>
        </p:nvPicPr>
        <p:blipFill>
          <a:blip r:embed="rId3"/>
          <a:stretch>
            <a:fillRect/>
          </a:stretch>
        </p:blipFill>
        <p:spPr>
          <a:xfrm>
            <a:off x="5054114" y="5759115"/>
            <a:ext cx="866274" cy="866274"/>
          </a:xfrm>
          <a:prstGeom prst="rect">
            <a:avLst/>
          </a:prstGeom>
        </p:spPr>
      </p:pic>
      <p:sp>
        <p:nvSpPr>
          <p:cNvPr id="7" name="TextBox 6">
            <a:extLst>
              <a:ext uri="{FF2B5EF4-FFF2-40B4-BE49-F238E27FC236}">
                <a16:creationId xmlns:a16="http://schemas.microsoft.com/office/drawing/2014/main" id="{AA412E61-D09C-D54E-A505-D3CC18F9B402}"/>
              </a:ext>
            </a:extLst>
          </p:cNvPr>
          <p:cNvSpPr txBox="1"/>
          <p:nvPr/>
        </p:nvSpPr>
        <p:spPr>
          <a:xfrm>
            <a:off x="4397048" y="6592379"/>
            <a:ext cx="2218877" cy="261610"/>
          </a:xfrm>
          <a:prstGeom prst="rect">
            <a:avLst/>
          </a:prstGeom>
          <a:noFill/>
        </p:spPr>
        <p:txBody>
          <a:bodyPr wrap="none" rtlCol="0">
            <a:spAutoFit/>
          </a:bodyPr>
          <a:lstStyle/>
          <a:p>
            <a:r>
              <a:rPr lang="en-US" sz="1100" i="1" dirty="0">
                <a:latin typeface="Avenir Book" panose="02000503020000020003" pitchFamily="2" charset="0"/>
              </a:rPr>
              <a:t>Amazon Flex’s Mobile App Icon.</a:t>
            </a:r>
          </a:p>
        </p:txBody>
      </p:sp>
    </p:spTree>
    <p:extLst>
      <p:ext uri="{BB962C8B-B14F-4D97-AF65-F5344CB8AC3E}">
        <p14:creationId xmlns:p14="http://schemas.microsoft.com/office/powerpoint/2010/main" val="202230665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C381F-50B3-F24B-BAC9-EA33E129CFA0}"/>
              </a:ext>
            </a:extLst>
          </p:cNvPr>
          <p:cNvSpPr>
            <a:spLocks noGrp="1"/>
          </p:cNvSpPr>
          <p:nvPr>
            <p:ph type="title"/>
          </p:nvPr>
        </p:nvSpPr>
        <p:spPr>
          <a:xfrm>
            <a:off x="1637583" y="753228"/>
            <a:ext cx="9613861" cy="1080938"/>
          </a:xfrm>
        </p:spPr>
        <p:txBody>
          <a:bodyPr/>
          <a:lstStyle/>
          <a:p>
            <a:r>
              <a:rPr lang="en-US" dirty="0">
                <a:latin typeface="Avenir Book" panose="02000503020000020003" pitchFamily="2" charset="0"/>
              </a:rPr>
              <a:t>Fuel Issue for Delivery Partners (Part I) </a:t>
            </a:r>
          </a:p>
        </p:txBody>
      </p:sp>
      <p:pic>
        <p:nvPicPr>
          <p:cNvPr id="4" name="Picture 3" descr="Icon&#10;&#10;Description automatically generated">
            <a:extLst>
              <a:ext uri="{FF2B5EF4-FFF2-40B4-BE49-F238E27FC236}">
                <a16:creationId xmlns:a16="http://schemas.microsoft.com/office/drawing/2014/main" id="{F9B8C254-D151-6E40-8CB2-D474659CDE2E}"/>
              </a:ext>
            </a:extLst>
          </p:cNvPr>
          <p:cNvPicPr>
            <a:picLocks noChangeAspect="1"/>
          </p:cNvPicPr>
          <p:nvPr/>
        </p:nvPicPr>
        <p:blipFill>
          <a:blip r:embed="rId2"/>
          <a:stretch>
            <a:fillRect/>
          </a:stretch>
        </p:blipFill>
        <p:spPr>
          <a:xfrm>
            <a:off x="255210" y="843466"/>
            <a:ext cx="850222" cy="900462"/>
          </a:xfrm>
          <a:prstGeom prst="rect">
            <a:avLst/>
          </a:prstGeom>
        </p:spPr>
      </p:pic>
      <p:sp>
        <p:nvSpPr>
          <p:cNvPr id="12" name="Content Placeholder 5">
            <a:extLst>
              <a:ext uri="{FF2B5EF4-FFF2-40B4-BE49-F238E27FC236}">
                <a16:creationId xmlns:a16="http://schemas.microsoft.com/office/drawing/2014/main" id="{D50E9482-5C5C-EF49-8164-54D1A8D90750}"/>
              </a:ext>
            </a:extLst>
          </p:cNvPr>
          <p:cNvSpPr>
            <a:spLocks noGrp="1"/>
          </p:cNvSpPr>
          <p:nvPr>
            <p:ph idx="1"/>
          </p:nvPr>
        </p:nvSpPr>
        <p:spPr>
          <a:xfrm>
            <a:off x="680321" y="2336873"/>
            <a:ext cx="9613861" cy="3599316"/>
          </a:xfrm>
        </p:spPr>
        <p:txBody>
          <a:bodyPr>
            <a:noAutofit/>
          </a:bodyPr>
          <a:lstStyle/>
          <a:p>
            <a:r>
              <a:rPr lang="en-US" sz="2200" dirty="0">
                <a:latin typeface="Avenir Book" panose="02000503020000020003" pitchFamily="2" charset="0"/>
              </a:rPr>
              <a:t>As mentioned on Slide #3, contractors do not know the route beforehand when selecting a block or shift, and typically would spend more gas money than they should in order to avoid stopping at a gas station while working. Every minute counts! therefore making a stop that could been prevented may impact the driver’s performance.</a:t>
            </a:r>
          </a:p>
          <a:p>
            <a:r>
              <a:rPr lang="en-US" sz="2200" dirty="0">
                <a:latin typeface="Avenir Book" panose="02000503020000020003" pitchFamily="2" charset="0"/>
              </a:rPr>
              <a:t>Three gallons of gasoline (approximately) is enough to complete a block in a 4-cylinder vehicle. Gas prices per gallon fluctuate, therefore, fuel expenses will change too.</a:t>
            </a:r>
          </a:p>
        </p:txBody>
      </p:sp>
      <p:pic>
        <p:nvPicPr>
          <p:cNvPr id="5" name="Picture 4" descr="A picture containing person, outdoor&#10;&#10;Description automatically generated">
            <a:extLst>
              <a:ext uri="{FF2B5EF4-FFF2-40B4-BE49-F238E27FC236}">
                <a16:creationId xmlns:a16="http://schemas.microsoft.com/office/drawing/2014/main" id="{8F2D5CC2-301B-F044-982C-DE7495B999E1}"/>
              </a:ext>
            </a:extLst>
          </p:cNvPr>
          <p:cNvPicPr>
            <a:picLocks noChangeAspect="1"/>
          </p:cNvPicPr>
          <p:nvPr/>
        </p:nvPicPr>
        <p:blipFill>
          <a:blip r:embed="rId3"/>
          <a:stretch>
            <a:fillRect/>
          </a:stretch>
        </p:blipFill>
        <p:spPr>
          <a:xfrm>
            <a:off x="3105447" y="5086723"/>
            <a:ext cx="2170786" cy="1441110"/>
          </a:xfrm>
          <a:prstGeom prst="rect">
            <a:avLst/>
          </a:prstGeom>
        </p:spPr>
      </p:pic>
      <p:sp>
        <p:nvSpPr>
          <p:cNvPr id="9" name="TextBox 8">
            <a:extLst>
              <a:ext uri="{FF2B5EF4-FFF2-40B4-BE49-F238E27FC236}">
                <a16:creationId xmlns:a16="http://schemas.microsoft.com/office/drawing/2014/main" id="{238EB8E2-E986-AE41-B5BE-271FDDA163EC}"/>
              </a:ext>
            </a:extLst>
          </p:cNvPr>
          <p:cNvSpPr txBox="1"/>
          <p:nvPr/>
        </p:nvSpPr>
        <p:spPr>
          <a:xfrm>
            <a:off x="3105447" y="6580345"/>
            <a:ext cx="1912703" cy="261610"/>
          </a:xfrm>
          <a:prstGeom prst="rect">
            <a:avLst/>
          </a:prstGeom>
          <a:noFill/>
        </p:spPr>
        <p:txBody>
          <a:bodyPr wrap="none" rtlCol="0">
            <a:spAutoFit/>
          </a:bodyPr>
          <a:lstStyle/>
          <a:p>
            <a:r>
              <a:rPr lang="en-US" sz="1100" i="1" dirty="0">
                <a:latin typeface="Avenir Book" panose="02000503020000020003" pitchFamily="2" charset="0"/>
              </a:rPr>
              <a:t>A) Amazon Flex Contractor.</a:t>
            </a:r>
          </a:p>
        </p:txBody>
      </p:sp>
      <p:pic>
        <p:nvPicPr>
          <p:cNvPr id="13" name="Picture 12" descr="A picture containing text, black, gauge, watch&#10;&#10;Description automatically generated">
            <a:extLst>
              <a:ext uri="{FF2B5EF4-FFF2-40B4-BE49-F238E27FC236}">
                <a16:creationId xmlns:a16="http://schemas.microsoft.com/office/drawing/2014/main" id="{D87BBD2C-C898-DB49-90EC-781D86111984}"/>
              </a:ext>
            </a:extLst>
          </p:cNvPr>
          <p:cNvPicPr>
            <a:picLocks noChangeAspect="1"/>
          </p:cNvPicPr>
          <p:nvPr/>
        </p:nvPicPr>
        <p:blipFill>
          <a:blip r:embed="rId4"/>
          <a:stretch>
            <a:fillRect/>
          </a:stretch>
        </p:blipFill>
        <p:spPr>
          <a:xfrm>
            <a:off x="6096000" y="5086723"/>
            <a:ext cx="2170786" cy="1442410"/>
          </a:xfrm>
          <a:prstGeom prst="rect">
            <a:avLst/>
          </a:prstGeom>
        </p:spPr>
      </p:pic>
      <p:sp>
        <p:nvSpPr>
          <p:cNvPr id="14" name="TextBox 13">
            <a:extLst>
              <a:ext uri="{FF2B5EF4-FFF2-40B4-BE49-F238E27FC236}">
                <a16:creationId xmlns:a16="http://schemas.microsoft.com/office/drawing/2014/main" id="{55AF0316-5618-F446-B04C-989556C6F1FD}"/>
              </a:ext>
            </a:extLst>
          </p:cNvPr>
          <p:cNvSpPr txBox="1"/>
          <p:nvPr/>
        </p:nvSpPr>
        <p:spPr>
          <a:xfrm>
            <a:off x="6088458" y="6580345"/>
            <a:ext cx="2209259" cy="261610"/>
          </a:xfrm>
          <a:prstGeom prst="rect">
            <a:avLst/>
          </a:prstGeom>
          <a:noFill/>
        </p:spPr>
        <p:txBody>
          <a:bodyPr wrap="none" rtlCol="0">
            <a:spAutoFit/>
          </a:bodyPr>
          <a:lstStyle/>
          <a:p>
            <a:r>
              <a:rPr lang="en-US" sz="1100" i="1" dirty="0">
                <a:latin typeface="Avenir Book" panose="02000503020000020003" pitchFamily="2" charset="0"/>
              </a:rPr>
              <a:t>B) Ordinary vehicle’s gas gauge.</a:t>
            </a:r>
          </a:p>
        </p:txBody>
      </p:sp>
    </p:spTree>
    <p:extLst>
      <p:ext uri="{BB962C8B-B14F-4D97-AF65-F5344CB8AC3E}">
        <p14:creationId xmlns:p14="http://schemas.microsoft.com/office/powerpoint/2010/main" val="189974601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C381F-50B3-F24B-BAC9-EA33E129CFA0}"/>
              </a:ext>
            </a:extLst>
          </p:cNvPr>
          <p:cNvSpPr>
            <a:spLocks noGrp="1"/>
          </p:cNvSpPr>
          <p:nvPr>
            <p:ph type="title"/>
          </p:nvPr>
        </p:nvSpPr>
        <p:spPr>
          <a:xfrm>
            <a:off x="1637583" y="753228"/>
            <a:ext cx="9613861" cy="1080938"/>
          </a:xfrm>
        </p:spPr>
        <p:txBody>
          <a:bodyPr/>
          <a:lstStyle/>
          <a:p>
            <a:r>
              <a:rPr lang="en-US" dirty="0">
                <a:latin typeface="Avenir Book" panose="02000503020000020003" pitchFamily="2" charset="0"/>
              </a:rPr>
              <a:t>Fuel Issue for Delivery Partners (Part II) </a:t>
            </a:r>
          </a:p>
        </p:txBody>
      </p:sp>
      <p:pic>
        <p:nvPicPr>
          <p:cNvPr id="4" name="Picture 3" descr="Icon&#10;&#10;Description automatically generated">
            <a:extLst>
              <a:ext uri="{FF2B5EF4-FFF2-40B4-BE49-F238E27FC236}">
                <a16:creationId xmlns:a16="http://schemas.microsoft.com/office/drawing/2014/main" id="{F9B8C254-D151-6E40-8CB2-D474659CDE2E}"/>
              </a:ext>
            </a:extLst>
          </p:cNvPr>
          <p:cNvPicPr>
            <a:picLocks noChangeAspect="1"/>
          </p:cNvPicPr>
          <p:nvPr/>
        </p:nvPicPr>
        <p:blipFill>
          <a:blip r:embed="rId2"/>
          <a:stretch>
            <a:fillRect/>
          </a:stretch>
        </p:blipFill>
        <p:spPr>
          <a:xfrm>
            <a:off x="255210" y="843466"/>
            <a:ext cx="850222" cy="900462"/>
          </a:xfrm>
          <a:prstGeom prst="rect">
            <a:avLst/>
          </a:prstGeom>
        </p:spPr>
      </p:pic>
      <p:pic>
        <p:nvPicPr>
          <p:cNvPr id="6" name="Picture 5" descr="Table&#10;&#10;Description automatically generated">
            <a:extLst>
              <a:ext uri="{FF2B5EF4-FFF2-40B4-BE49-F238E27FC236}">
                <a16:creationId xmlns:a16="http://schemas.microsoft.com/office/drawing/2014/main" id="{502587C2-7223-1646-8892-585E7ADD1B5F}"/>
              </a:ext>
            </a:extLst>
          </p:cNvPr>
          <p:cNvPicPr>
            <a:picLocks noChangeAspect="1"/>
          </p:cNvPicPr>
          <p:nvPr/>
        </p:nvPicPr>
        <p:blipFill>
          <a:blip r:embed="rId3"/>
          <a:stretch>
            <a:fillRect/>
          </a:stretch>
        </p:blipFill>
        <p:spPr>
          <a:xfrm>
            <a:off x="2216182" y="2067780"/>
            <a:ext cx="7759635" cy="4512622"/>
          </a:xfrm>
          <a:prstGeom prst="rect">
            <a:avLst/>
          </a:prstGeom>
        </p:spPr>
      </p:pic>
      <p:sp>
        <p:nvSpPr>
          <p:cNvPr id="11" name="TextBox 10">
            <a:extLst>
              <a:ext uri="{FF2B5EF4-FFF2-40B4-BE49-F238E27FC236}">
                <a16:creationId xmlns:a16="http://schemas.microsoft.com/office/drawing/2014/main" id="{C94508F2-F238-4C40-A7C9-6F89B444D7CD}"/>
              </a:ext>
            </a:extLst>
          </p:cNvPr>
          <p:cNvSpPr txBox="1"/>
          <p:nvPr/>
        </p:nvSpPr>
        <p:spPr>
          <a:xfrm>
            <a:off x="2216182" y="6596390"/>
            <a:ext cx="7973658" cy="261610"/>
          </a:xfrm>
          <a:prstGeom prst="rect">
            <a:avLst/>
          </a:prstGeom>
          <a:noFill/>
        </p:spPr>
        <p:txBody>
          <a:bodyPr wrap="none" rtlCol="0">
            <a:spAutoFit/>
          </a:bodyPr>
          <a:lstStyle/>
          <a:p>
            <a:r>
              <a:rPr lang="en-US" sz="1100" i="1" dirty="0">
                <a:latin typeface="Avenir Book" panose="02000503020000020003" pitchFamily="2" charset="0"/>
              </a:rPr>
              <a:t>A) The Ideal Fuel Report contains clean data that originates from the Raw Data File. Please read green letters with ‘#’ on pic. </a:t>
            </a:r>
          </a:p>
        </p:txBody>
      </p:sp>
      <p:sp>
        <p:nvSpPr>
          <p:cNvPr id="16" name="Down Arrow 15">
            <a:extLst>
              <a:ext uri="{FF2B5EF4-FFF2-40B4-BE49-F238E27FC236}">
                <a16:creationId xmlns:a16="http://schemas.microsoft.com/office/drawing/2014/main" id="{8A77D965-78BA-5847-8377-D5133C74A33B}"/>
              </a:ext>
            </a:extLst>
          </p:cNvPr>
          <p:cNvSpPr/>
          <p:nvPr/>
        </p:nvSpPr>
        <p:spPr>
          <a:xfrm>
            <a:off x="7963823" y="3814349"/>
            <a:ext cx="407963" cy="267286"/>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Down Arrow 16">
            <a:extLst>
              <a:ext uri="{FF2B5EF4-FFF2-40B4-BE49-F238E27FC236}">
                <a16:creationId xmlns:a16="http://schemas.microsoft.com/office/drawing/2014/main" id="{08F79FF3-C8C3-2D47-9928-6129335ECFD7}"/>
              </a:ext>
            </a:extLst>
          </p:cNvPr>
          <p:cNvSpPr/>
          <p:nvPr/>
        </p:nvSpPr>
        <p:spPr>
          <a:xfrm>
            <a:off x="6724044" y="3814349"/>
            <a:ext cx="407963" cy="267286"/>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436644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C381F-50B3-F24B-BAC9-EA33E129CFA0}"/>
              </a:ext>
            </a:extLst>
          </p:cNvPr>
          <p:cNvSpPr>
            <a:spLocks noGrp="1"/>
          </p:cNvSpPr>
          <p:nvPr>
            <p:ph type="title"/>
          </p:nvPr>
        </p:nvSpPr>
        <p:spPr>
          <a:xfrm>
            <a:off x="1637583" y="753228"/>
            <a:ext cx="9613861" cy="1080938"/>
          </a:xfrm>
        </p:spPr>
        <p:txBody>
          <a:bodyPr/>
          <a:lstStyle/>
          <a:p>
            <a:r>
              <a:rPr lang="en-US" dirty="0">
                <a:latin typeface="Avenir Book" panose="02000503020000020003" pitchFamily="2" charset="0"/>
              </a:rPr>
              <a:t>Fuel Issue for Delivery Partners (Part III) </a:t>
            </a:r>
          </a:p>
        </p:txBody>
      </p:sp>
      <p:pic>
        <p:nvPicPr>
          <p:cNvPr id="4" name="Picture 3" descr="Icon&#10;&#10;Description automatically generated">
            <a:extLst>
              <a:ext uri="{FF2B5EF4-FFF2-40B4-BE49-F238E27FC236}">
                <a16:creationId xmlns:a16="http://schemas.microsoft.com/office/drawing/2014/main" id="{F9B8C254-D151-6E40-8CB2-D474659CDE2E}"/>
              </a:ext>
            </a:extLst>
          </p:cNvPr>
          <p:cNvPicPr>
            <a:picLocks noChangeAspect="1"/>
          </p:cNvPicPr>
          <p:nvPr/>
        </p:nvPicPr>
        <p:blipFill>
          <a:blip r:embed="rId2"/>
          <a:stretch>
            <a:fillRect/>
          </a:stretch>
        </p:blipFill>
        <p:spPr>
          <a:xfrm>
            <a:off x="255210" y="843466"/>
            <a:ext cx="850222" cy="900462"/>
          </a:xfrm>
          <a:prstGeom prst="rect">
            <a:avLst/>
          </a:prstGeom>
        </p:spPr>
      </p:pic>
      <p:sp>
        <p:nvSpPr>
          <p:cNvPr id="11" name="TextBox 10">
            <a:extLst>
              <a:ext uri="{FF2B5EF4-FFF2-40B4-BE49-F238E27FC236}">
                <a16:creationId xmlns:a16="http://schemas.microsoft.com/office/drawing/2014/main" id="{C94508F2-F238-4C40-A7C9-6F89B444D7CD}"/>
              </a:ext>
            </a:extLst>
          </p:cNvPr>
          <p:cNvSpPr txBox="1"/>
          <p:nvPr/>
        </p:nvSpPr>
        <p:spPr>
          <a:xfrm>
            <a:off x="3614196" y="6596390"/>
            <a:ext cx="4998484" cy="261610"/>
          </a:xfrm>
          <a:prstGeom prst="rect">
            <a:avLst/>
          </a:prstGeom>
          <a:noFill/>
        </p:spPr>
        <p:txBody>
          <a:bodyPr wrap="none" rtlCol="0">
            <a:spAutoFit/>
          </a:bodyPr>
          <a:lstStyle/>
          <a:p>
            <a:r>
              <a:rPr lang="en-US" sz="1100" i="1" dirty="0">
                <a:latin typeface="Avenir Book" panose="02000503020000020003" pitchFamily="2" charset="0"/>
              </a:rPr>
              <a:t>A) This plot uses data that corresponds to the ideal fuel report. See slide #31.</a:t>
            </a:r>
          </a:p>
        </p:txBody>
      </p:sp>
      <p:pic>
        <p:nvPicPr>
          <p:cNvPr id="19" name="Picture 18" descr="Chart, line chart&#10;&#10;Description automatically generated">
            <a:extLst>
              <a:ext uri="{FF2B5EF4-FFF2-40B4-BE49-F238E27FC236}">
                <a16:creationId xmlns:a16="http://schemas.microsoft.com/office/drawing/2014/main" id="{98845B90-A885-1F4B-AF4E-1E8C4C895F05}"/>
              </a:ext>
            </a:extLst>
          </p:cNvPr>
          <p:cNvPicPr>
            <a:picLocks noChangeAspect="1"/>
          </p:cNvPicPr>
          <p:nvPr/>
        </p:nvPicPr>
        <p:blipFill>
          <a:blip r:embed="rId3"/>
          <a:stretch>
            <a:fillRect/>
          </a:stretch>
        </p:blipFill>
        <p:spPr>
          <a:xfrm>
            <a:off x="3652878" y="2173633"/>
            <a:ext cx="4886243" cy="4422757"/>
          </a:xfrm>
          <a:prstGeom prst="rect">
            <a:avLst/>
          </a:prstGeom>
        </p:spPr>
      </p:pic>
    </p:spTree>
    <p:extLst>
      <p:ext uri="{BB962C8B-B14F-4D97-AF65-F5344CB8AC3E}">
        <p14:creationId xmlns:p14="http://schemas.microsoft.com/office/powerpoint/2010/main" val="48961080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C381F-50B3-F24B-BAC9-EA33E129CFA0}"/>
              </a:ext>
            </a:extLst>
          </p:cNvPr>
          <p:cNvSpPr>
            <a:spLocks noGrp="1"/>
          </p:cNvSpPr>
          <p:nvPr>
            <p:ph type="title"/>
          </p:nvPr>
        </p:nvSpPr>
        <p:spPr>
          <a:xfrm>
            <a:off x="1637583" y="753228"/>
            <a:ext cx="9613861" cy="1080938"/>
          </a:xfrm>
        </p:spPr>
        <p:txBody>
          <a:bodyPr/>
          <a:lstStyle/>
          <a:p>
            <a:r>
              <a:rPr lang="en-US" dirty="0">
                <a:latin typeface="Avenir Book" panose="02000503020000020003" pitchFamily="2" charset="0"/>
              </a:rPr>
              <a:t>Fuel Issue Conclusion </a:t>
            </a:r>
          </a:p>
        </p:txBody>
      </p:sp>
      <p:pic>
        <p:nvPicPr>
          <p:cNvPr id="4" name="Picture 3" descr="Icon&#10;&#10;Description automatically generated">
            <a:extLst>
              <a:ext uri="{FF2B5EF4-FFF2-40B4-BE49-F238E27FC236}">
                <a16:creationId xmlns:a16="http://schemas.microsoft.com/office/drawing/2014/main" id="{F9B8C254-D151-6E40-8CB2-D474659CDE2E}"/>
              </a:ext>
            </a:extLst>
          </p:cNvPr>
          <p:cNvPicPr>
            <a:picLocks noChangeAspect="1"/>
          </p:cNvPicPr>
          <p:nvPr/>
        </p:nvPicPr>
        <p:blipFill>
          <a:blip r:embed="rId2"/>
          <a:stretch>
            <a:fillRect/>
          </a:stretch>
        </p:blipFill>
        <p:spPr>
          <a:xfrm>
            <a:off x="255210" y="843466"/>
            <a:ext cx="850222" cy="900462"/>
          </a:xfrm>
          <a:prstGeom prst="rect">
            <a:avLst/>
          </a:prstGeom>
        </p:spPr>
      </p:pic>
      <p:sp>
        <p:nvSpPr>
          <p:cNvPr id="6" name="Content Placeholder 5">
            <a:extLst>
              <a:ext uri="{FF2B5EF4-FFF2-40B4-BE49-F238E27FC236}">
                <a16:creationId xmlns:a16="http://schemas.microsoft.com/office/drawing/2014/main" id="{FE8B8E5E-173C-2A4C-883F-DA5B17517CAB}"/>
              </a:ext>
            </a:extLst>
          </p:cNvPr>
          <p:cNvSpPr>
            <a:spLocks noGrp="1"/>
          </p:cNvSpPr>
          <p:nvPr>
            <p:ph idx="1"/>
          </p:nvPr>
        </p:nvSpPr>
        <p:spPr>
          <a:xfrm>
            <a:off x="680321" y="2336873"/>
            <a:ext cx="9613861" cy="3599316"/>
          </a:xfrm>
        </p:spPr>
        <p:txBody>
          <a:bodyPr>
            <a:noAutofit/>
          </a:bodyPr>
          <a:lstStyle/>
          <a:p>
            <a:r>
              <a:rPr lang="en-US" sz="2200" dirty="0">
                <a:latin typeface="Avenir Book" panose="02000503020000020003" pitchFamily="2" charset="0"/>
              </a:rPr>
              <a:t>Fuel expenses are unavoidable as an Amazon Delivery Partner. Knowing how to appropriately relocate your resources could allow contractors to save money on gas more efficiently while working.</a:t>
            </a:r>
          </a:p>
          <a:p>
            <a:r>
              <a:rPr lang="en-US" sz="2200" dirty="0">
                <a:latin typeface="Avenir Book" panose="02000503020000020003" pitchFamily="2" charset="0"/>
              </a:rPr>
              <a:t>The goal of this ‘Ideal Fuel Expense Analysis’ is to understand / visualize how much money gets spent on gasoline vs. a theoretical price (or value) based on the fluctuant cost of gas per gallon.   </a:t>
            </a:r>
          </a:p>
          <a:p>
            <a:r>
              <a:rPr lang="en-US" sz="2200" dirty="0">
                <a:latin typeface="Avenir Book" panose="02000503020000020003" pitchFamily="2" charset="0"/>
              </a:rPr>
              <a:t>The ideal or theoretical value of money spent on gas is the outcome of calculating the cost of gas (per gallon) during the date of the block multiplied by 3 gallons of gas. The parameter is 3 gallons of gas because that is sufficient for any 4-cylinder car to complete routes.</a:t>
            </a:r>
          </a:p>
          <a:p>
            <a:r>
              <a:rPr lang="en-US" sz="2200" dirty="0">
                <a:latin typeface="Avenir Book" panose="02000503020000020003" pitchFamily="2" charset="0"/>
              </a:rPr>
              <a:t>Theoretical expenses tend to be lower than the actual expense by monetary differences that are less than $1 USD (outliers are excluded).  </a:t>
            </a:r>
          </a:p>
        </p:txBody>
      </p:sp>
    </p:spTree>
    <p:extLst>
      <p:ext uri="{BB962C8B-B14F-4D97-AF65-F5344CB8AC3E}">
        <p14:creationId xmlns:p14="http://schemas.microsoft.com/office/powerpoint/2010/main" val="47076929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C381F-50B3-F24B-BAC9-EA33E129CFA0}"/>
              </a:ext>
            </a:extLst>
          </p:cNvPr>
          <p:cNvSpPr>
            <a:spLocks noGrp="1"/>
          </p:cNvSpPr>
          <p:nvPr>
            <p:ph type="title"/>
          </p:nvPr>
        </p:nvSpPr>
        <p:spPr>
          <a:xfrm>
            <a:off x="1637583" y="753228"/>
            <a:ext cx="9613861" cy="1080938"/>
          </a:xfrm>
        </p:spPr>
        <p:txBody>
          <a:bodyPr>
            <a:normAutofit/>
          </a:bodyPr>
          <a:lstStyle/>
          <a:p>
            <a:r>
              <a:rPr lang="en-US" dirty="0">
                <a:latin typeface="Avenir Book" panose="02000503020000020003" pitchFamily="2" charset="0"/>
              </a:rPr>
              <a:t>Data Science (DS) Techniques</a:t>
            </a:r>
          </a:p>
        </p:txBody>
      </p:sp>
      <p:pic>
        <p:nvPicPr>
          <p:cNvPr id="4" name="Picture 3" descr="Icon&#10;&#10;Description automatically generated">
            <a:extLst>
              <a:ext uri="{FF2B5EF4-FFF2-40B4-BE49-F238E27FC236}">
                <a16:creationId xmlns:a16="http://schemas.microsoft.com/office/drawing/2014/main" id="{F9B8C254-D151-6E40-8CB2-D474659CDE2E}"/>
              </a:ext>
            </a:extLst>
          </p:cNvPr>
          <p:cNvPicPr>
            <a:picLocks noChangeAspect="1"/>
          </p:cNvPicPr>
          <p:nvPr/>
        </p:nvPicPr>
        <p:blipFill>
          <a:blip r:embed="rId2"/>
          <a:stretch>
            <a:fillRect/>
          </a:stretch>
        </p:blipFill>
        <p:spPr>
          <a:xfrm>
            <a:off x="255210" y="843466"/>
            <a:ext cx="850222" cy="900462"/>
          </a:xfrm>
          <a:prstGeom prst="rect">
            <a:avLst/>
          </a:prstGeom>
        </p:spPr>
      </p:pic>
      <p:sp>
        <p:nvSpPr>
          <p:cNvPr id="5" name="Content Placeholder 5">
            <a:extLst>
              <a:ext uri="{FF2B5EF4-FFF2-40B4-BE49-F238E27FC236}">
                <a16:creationId xmlns:a16="http://schemas.microsoft.com/office/drawing/2014/main" id="{0C7CD6ED-E0EB-CC4E-B5D6-846AF26DA305}"/>
              </a:ext>
            </a:extLst>
          </p:cNvPr>
          <p:cNvSpPr>
            <a:spLocks noGrp="1"/>
          </p:cNvSpPr>
          <p:nvPr>
            <p:ph idx="1"/>
          </p:nvPr>
        </p:nvSpPr>
        <p:spPr>
          <a:xfrm>
            <a:off x="680322" y="2336873"/>
            <a:ext cx="9973164" cy="3599316"/>
          </a:xfrm>
        </p:spPr>
        <p:txBody>
          <a:bodyPr numCol="1">
            <a:noAutofit/>
          </a:bodyPr>
          <a:lstStyle/>
          <a:p>
            <a:r>
              <a:rPr lang="en-US" sz="2200" dirty="0">
                <a:latin typeface="Avenir Book" panose="02000503020000020003" pitchFamily="2" charset="0"/>
              </a:rPr>
              <a:t>There are are many statistical and data science (DS) methods that exist and currently get applied in business analytics and different sectors. In this projects we use these techniques to better understand the dataset’s insights.</a:t>
            </a:r>
          </a:p>
          <a:p>
            <a:r>
              <a:rPr lang="en-US" sz="2200" dirty="0">
                <a:latin typeface="Avenir Book" panose="02000503020000020003" pitchFamily="2" charset="0"/>
              </a:rPr>
              <a:t>The following techniques are applied in this project:</a:t>
            </a:r>
          </a:p>
          <a:p>
            <a:pPr marL="800100" lvl="1" indent="-342900">
              <a:lnSpc>
                <a:spcPct val="150000"/>
              </a:lnSpc>
              <a:buFont typeface="+mj-lt"/>
              <a:buAutoNum type="alphaUcPeriod"/>
            </a:pPr>
            <a:r>
              <a:rPr lang="en-US" dirty="0">
                <a:latin typeface="Avenir Book" panose="02000503020000020003" pitchFamily="2" charset="0"/>
              </a:rPr>
              <a:t>Time Series Analysis / Forecasting</a:t>
            </a:r>
          </a:p>
          <a:p>
            <a:pPr marL="800100" lvl="1" indent="-342900">
              <a:lnSpc>
                <a:spcPct val="150000"/>
              </a:lnSpc>
              <a:buFont typeface="+mj-lt"/>
              <a:buAutoNum type="alphaUcPeriod"/>
            </a:pPr>
            <a:r>
              <a:rPr lang="en-US" dirty="0">
                <a:latin typeface="Avenir Book" panose="02000503020000020003" pitchFamily="2" charset="0"/>
              </a:rPr>
              <a:t>Simple Linear Regression </a:t>
            </a:r>
          </a:p>
          <a:p>
            <a:pPr marL="800100" lvl="1" indent="-342900">
              <a:lnSpc>
                <a:spcPct val="150000"/>
              </a:lnSpc>
              <a:buFont typeface="+mj-lt"/>
              <a:buAutoNum type="alphaUcPeriod"/>
            </a:pPr>
            <a:r>
              <a:rPr lang="en-US" dirty="0">
                <a:latin typeface="Avenir Book" panose="02000503020000020003" pitchFamily="2" charset="0"/>
              </a:rPr>
              <a:t>Logistic Regression</a:t>
            </a:r>
          </a:p>
          <a:p>
            <a:pPr marL="800100" lvl="1" indent="-342900">
              <a:lnSpc>
                <a:spcPct val="150000"/>
              </a:lnSpc>
              <a:buFont typeface="+mj-lt"/>
              <a:buAutoNum type="alphaUcPeriod"/>
            </a:pPr>
            <a:r>
              <a:rPr lang="en-US" dirty="0">
                <a:latin typeface="Avenir Book" panose="02000503020000020003" pitchFamily="2" charset="0"/>
              </a:rPr>
              <a:t>Statistical Hypothesis Testing</a:t>
            </a:r>
          </a:p>
          <a:p>
            <a:pPr marL="800100" lvl="1" indent="-342900">
              <a:lnSpc>
                <a:spcPct val="150000"/>
              </a:lnSpc>
              <a:buFont typeface="+mj-lt"/>
              <a:buAutoNum type="alphaUcPeriod"/>
            </a:pPr>
            <a:r>
              <a:rPr lang="en-US" dirty="0">
                <a:latin typeface="Avenir Book" panose="02000503020000020003" pitchFamily="2" charset="0"/>
              </a:rPr>
              <a:t>Cluster Analysis</a:t>
            </a:r>
          </a:p>
        </p:txBody>
      </p:sp>
      <p:pic>
        <p:nvPicPr>
          <p:cNvPr id="6" name="Picture 5" descr="A picture containing diagram&#10;&#10;Description automatically generated">
            <a:extLst>
              <a:ext uri="{FF2B5EF4-FFF2-40B4-BE49-F238E27FC236}">
                <a16:creationId xmlns:a16="http://schemas.microsoft.com/office/drawing/2014/main" id="{C2B4B4B3-C7CB-3744-86D2-BDECCFAA4EA4}"/>
              </a:ext>
            </a:extLst>
          </p:cNvPr>
          <p:cNvPicPr>
            <a:picLocks noChangeAspect="1"/>
          </p:cNvPicPr>
          <p:nvPr/>
        </p:nvPicPr>
        <p:blipFill>
          <a:blip r:embed="rId3"/>
          <a:stretch>
            <a:fillRect/>
          </a:stretch>
        </p:blipFill>
        <p:spPr>
          <a:xfrm>
            <a:off x="6410689" y="3893218"/>
            <a:ext cx="4242797" cy="2545678"/>
          </a:xfrm>
          <a:prstGeom prst="rect">
            <a:avLst/>
          </a:prstGeom>
        </p:spPr>
      </p:pic>
      <p:sp>
        <p:nvSpPr>
          <p:cNvPr id="7" name="TextBox 6">
            <a:extLst>
              <a:ext uri="{FF2B5EF4-FFF2-40B4-BE49-F238E27FC236}">
                <a16:creationId xmlns:a16="http://schemas.microsoft.com/office/drawing/2014/main" id="{00AF8F74-EBAB-5F49-BC29-160A84B842CE}"/>
              </a:ext>
            </a:extLst>
          </p:cNvPr>
          <p:cNvSpPr txBox="1"/>
          <p:nvPr/>
        </p:nvSpPr>
        <p:spPr>
          <a:xfrm>
            <a:off x="6410689" y="6438896"/>
            <a:ext cx="4350871" cy="430887"/>
          </a:xfrm>
          <a:prstGeom prst="rect">
            <a:avLst/>
          </a:prstGeom>
          <a:noFill/>
        </p:spPr>
        <p:txBody>
          <a:bodyPr wrap="none" rtlCol="0">
            <a:spAutoFit/>
          </a:bodyPr>
          <a:lstStyle/>
          <a:p>
            <a:pPr marL="228600" indent="-228600">
              <a:buAutoNum type="alphaUcParenR"/>
            </a:pPr>
            <a:r>
              <a:rPr lang="en-US" sz="1100" i="1" dirty="0">
                <a:latin typeface="Avenir Book" panose="02000503020000020003" pitchFamily="2" charset="0"/>
              </a:rPr>
              <a:t>Book Cover Image: Data Science From Scratch with Python by </a:t>
            </a:r>
          </a:p>
          <a:p>
            <a:r>
              <a:rPr lang="en-US" sz="1100" i="1" dirty="0">
                <a:latin typeface="Avenir Book" panose="02000503020000020003" pitchFamily="2" charset="0"/>
              </a:rPr>
              <a:t>Richard Wilson.</a:t>
            </a:r>
          </a:p>
        </p:txBody>
      </p:sp>
    </p:spTree>
    <p:extLst>
      <p:ext uri="{BB962C8B-B14F-4D97-AF65-F5344CB8AC3E}">
        <p14:creationId xmlns:p14="http://schemas.microsoft.com/office/powerpoint/2010/main" val="11389455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C381F-50B3-F24B-BAC9-EA33E129CFA0}"/>
              </a:ext>
            </a:extLst>
          </p:cNvPr>
          <p:cNvSpPr>
            <a:spLocks noGrp="1"/>
          </p:cNvSpPr>
          <p:nvPr>
            <p:ph type="title"/>
          </p:nvPr>
        </p:nvSpPr>
        <p:spPr>
          <a:xfrm>
            <a:off x="1637583" y="753228"/>
            <a:ext cx="9613861" cy="1080938"/>
          </a:xfrm>
        </p:spPr>
        <p:txBody>
          <a:bodyPr>
            <a:normAutofit/>
          </a:bodyPr>
          <a:lstStyle/>
          <a:p>
            <a:r>
              <a:rPr lang="en-US" dirty="0">
                <a:latin typeface="Avenir Book" panose="02000503020000020003" pitchFamily="2" charset="0"/>
              </a:rPr>
              <a:t>DS – Time Series Analysis (Part I)</a:t>
            </a:r>
          </a:p>
        </p:txBody>
      </p:sp>
      <p:pic>
        <p:nvPicPr>
          <p:cNvPr id="4" name="Picture 3" descr="Icon&#10;&#10;Description automatically generated">
            <a:extLst>
              <a:ext uri="{FF2B5EF4-FFF2-40B4-BE49-F238E27FC236}">
                <a16:creationId xmlns:a16="http://schemas.microsoft.com/office/drawing/2014/main" id="{F9B8C254-D151-6E40-8CB2-D474659CDE2E}"/>
              </a:ext>
            </a:extLst>
          </p:cNvPr>
          <p:cNvPicPr>
            <a:picLocks noChangeAspect="1"/>
          </p:cNvPicPr>
          <p:nvPr/>
        </p:nvPicPr>
        <p:blipFill>
          <a:blip r:embed="rId2"/>
          <a:stretch>
            <a:fillRect/>
          </a:stretch>
        </p:blipFill>
        <p:spPr>
          <a:xfrm>
            <a:off x="255210" y="843466"/>
            <a:ext cx="850222" cy="900462"/>
          </a:xfrm>
          <a:prstGeom prst="rect">
            <a:avLst/>
          </a:prstGeom>
        </p:spPr>
      </p:pic>
      <p:sp>
        <p:nvSpPr>
          <p:cNvPr id="5" name="Content Placeholder 5">
            <a:extLst>
              <a:ext uri="{FF2B5EF4-FFF2-40B4-BE49-F238E27FC236}">
                <a16:creationId xmlns:a16="http://schemas.microsoft.com/office/drawing/2014/main" id="{0C7CD6ED-E0EB-CC4E-B5D6-846AF26DA305}"/>
              </a:ext>
            </a:extLst>
          </p:cNvPr>
          <p:cNvSpPr>
            <a:spLocks noGrp="1"/>
          </p:cNvSpPr>
          <p:nvPr>
            <p:ph idx="1"/>
          </p:nvPr>
        </p:nvSpPr>
        <p:spPr>
          <a:xfrm>
            <a:off x="680322" y="2336873"/>
            <a:ext cx="10010090" cy="3599316"/>
          </a:xfrm>
        </p:spPr>
        <p:txBody>
          <a:bodyPr numCol="1">
            <a:noAutofit/>
          </a:bodyPr>
          <a:lstStyle/>
          <a:p>
            <a:r>
              <a:rPr lang="en-US" sz="2200" dirty="0">
                <a:latin typeface="Avenir Book" panose="02000503020000020003" pitchFamily="2" charset="0"/>
              </a:rPr>
              <a:t>Time series analysis is the statistical technique that deals with time-related data or trend analysis from a set of observations on the value that a variable (fuel cost) takes at different times (</a:t>
            </a:r>
            <a:r>
              <a:rPr lang="en-US" sz="2200" i="1" dirty="0">
                <a:latin typeface="Avenir Book" panose="02000503020000020003" pitchFamily="2" charset="0"/>
              </a:rPr>
              <a:t>definition by </a:t>
            </a:r>
            <a:r>
              <a:rPr lang="en-US" sz="2200" i="1" dirty="0" err="1">
                <a:latin typeface="Avenir Book" panose="02000503020000020003" pitchFamily="2" charset="0"/>
              </a:rPr>
              <a:t>StatisticsSolutions</a:t>
            </a:r>
            <a:r>
              <a:rPr lang="en-US" sz="2200" dirty="0">
                <a:latin typeface="Avenir Book" panose="02000503020000020003" pitchFamily="2" charset="0"/>
              </a:rPr>
              <a:t>).</a:t>
            </a:r>
          </a:p>
          <a:p>
            <a:r>
              <a:rPr lang="en-US" sz="2200" dirty="0">
                <a:latin typeface="Avenir Book" panose="02000503020000020003" pitchFamily="2" charset="0"/>
              </a:rPr>
              <a:t>This method is applied to the project’s fuel cost analysis. The objective of this technique is to predict if contractors will have to spend more money of gas expenses </a:t>
            </a:r>
            <a:r>
              <a:rPr lang="en-US" sz="2200" u="sng" dirty="0">
                <a:latin typeface="Avenir Book" panose="02000503020000020003" pitchFamily="2" charset="0"/>
              </a:rPr>
              <a:t>before</a:t>
            </a:r>
            <a:r>
              <a:rPr lang="en-US" sz="2200" dirty="0">
                <a:latin typeface="Avenir Book" panose="02000503020000020003" pitchFamily="2" charset="0"/>
              </a:rPr>
              <a:t> each shift or block.</a:t>
            </a:r>
          </a:p>
          <a:p>
            <a:r>
              <a:rPr lang="en-US" sz="2200" dirty="0">
                <a:latin typeface="Avenir Book" panose="02000503020000020003" pitchFamily="2" charset="0"/>
              </a:rPr>
              <a:t>Note: Historical data was included in addition to the rows from the Amazon </a:t>
            </a:r>
            <a:r>
              <a:rPr lang="en-US" sz="2200" dirty="0" err="1">
                <a:latin typeface="Avenir Book" panose="02000503020000020003" pitchFamily="2" charset="0"/>
              </a:rPr>
              <a:t>Flex_RDF</a:t>
            </a:r>
            <a:r>
              <a:rPr lang="en-US" sz="2200" dirty="0">
                <a:latin typeface="Avenir Book" panose="02000503020000020003" pitchFamily="2" charset="0"/>
              </a:rPr>
              <a:t> (Raw Data File). Historical data is defined by the author as the information related to Amazon-Flex’s project that was compiled </a:t>
            </a:r>
            <a:r>
              <a:rPr lang="en-US" sz="2200" u="sng" dirty="0">
                <a:latin typeface="Avenir Book" panose="02000503020000020003" pitchFamily="2" charset="0"/>
              </a:rPr>
              <a:t>before</a:t>
            </a:r>
            <a:r>
              <a:rPr lang="en-US" sz="2200" dirty="0">
                <a:latin typeface="Avenir Book" panose="02000503020000020003" pitchFamily="2" charset="0"/>
              </a:rPr>
              <a:t> this project began. Fuel expenses’ historical data is NOT included in the Amazon-</a:t>
            </a:r>
            <a:r>
              <a:rPr lang="en-US" sz="2200" dirty="0" err="1">
                <a:latin typeface="Avenir Book" panose="02000503020000020003" pitchFamily="2" charset="0"/>
              </a:rPr>
              <a:t>Flex_RDF</a:t>
            </a:r>
            <a:r>
              <a:rPr lang="en-US" sz="2200" dirty="0">
                <a:latin typeface="Avenir Book" panose="02000503020000020003" pitchFamily="2" charset="0"/>
              </a:rPr>
              <a:t> document. </a:t>
            </a:r>
          </a:p>
          <a:p>
            <a:pPr marL="0" indent="0">
              <a:buNone/>
            </a:pPr>
            <a:endParaRPr lang="en-US" sz="2200" dirty="0">
              <a:latin typeface="Avenir Book" panose="02000503020000020003" pitchFamily="2" charset="0"/>
            </a:endParaRPr>
          </a:p>
        </p:txBody>
      </p:sp>
      <p:pic>
        <p:nvPicPr>
          <p:cNvPr id="13" name="Picture 12" descr="Icon&#10;&#10;Description automatically generated">
            <a:extLst>
              <a:ext uri="{FF2B5EF4-FFF2-40B4-BE49-F238E27FC236}">
                <a16:creationId xmlns:a16="http://schemas.microsoft.com/office/drawing/2014/main" id="{DDFAEF65-8B76-D244-A2CF-C21C03CF45DB}"/>
              </a:ext>
            </a:extLst>
          </p:cNvPr>
          <p:cNvPicPr>
            <a:picLocks noChangeAspect="1"/>
          </p:cNvPicPr>
          <p:nvPr/>
        </p:nvPicPr>
        <p:blipFill>
          <a:blip r:embed="rId3"/>
          <a:stretch>
            <a:fillRect/>
          </a:stretch>
        </p:blipFill>
        <p:spPr>
          <a:xfrm>
            <a:off x="5685367" y="5928778"/>
            <a:ext cx="867128" cy="867128"/>
          </a:xfrm>
          <a:prstGeom prst="rect">
            <a:avLst/>
          </a:prstGeom>
        </p:spPr>
      </p:pic>
    </p:spTree>
    <p:extLst>
      <p:ext uri="{BB962C8B-B14F-4D97-AF65-F5344CB8AC3E}">
        <p14:creationId xmlns:p14="http://schemas.microsoft.com/office/powerpoint/2010/main" val="21078275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C381F-50B3-F24B-BAC9-EA33E129CFA0}"/>
              </a:ext>
            </a:extLst>
          </p:cNvPr>
          <p:cNvSpPr>
            <a:spLocks noGrp="1"/>
          </p:cNvSpPr>
          <p:nvPr>
            <p:ph type="title"/>
          </p:nvPr>
        </p:nvSpPr>
        <p:spPr>
          <a:xfrm>
            <a:off x="1637583" y="753228"/>
            <a:ext cx="9613861" cy="1080938"/>
          </a:xfrm>
        </p:spPr>
        <p:txBody>
          <a:bodyPr>
            <a:normAutofit/>
          </a:bodyPr>
          <a:lstStyle/>
          <a:p>
            <a:r>
              <a:rPr lang="en-US" dirty="0">
                <a:latin typeface="Avenir Book" panose="02000503020000020003" pitchFamily="2" charset="0"/>
              </a:rPr>
              <a:t>DS – Time Series Analysis (Part II)</a:t>
            </a:r>
          </a:p>
        </p:txBody>
      </p:sp>
      <p:pic>
        <p:nvPicPr>
          <p:cNvPr id="4" name="Picture 3" descr="Icon&#10;&#10;Description automatically generated">
            <a:extLst>
              <a:ext uri="{FF2B5EF4-FFF2-40B4-BE49-F238E27FC236}">
                <a16:creationId xmlns:a16="http://schemas.microsoft.com/office/drawing/2014/main" id="{F9B8C254-D151-6E40-8CB2-D474659CDE2E}"/>
              </a:ext>
            </a:extLst>
          </p:cNvPr>
          <p:cNvPicPr>
            <a:picLocks noChangeAspect="1"/>
          </p:cNvPicPr>
          <p:nvPr/>
        </p:nvPicPr>
        <p:blipFill>
          <a:blip r:embed="rId2"/>
          <a:stretch>
            <a:fillRect/>
          </a:stretch>
        </p:blipFill>
        <p:spPr>
          <a:xfrm>
            <a:off x="255210" y="843466"/>
            <a:ext cx="850222" cy="900462"/>
          </a:xfrm>
          <a:prstGeom prst="rect">
            <a:avLst/>
          </a:prstGeom>
        </p:spPr>
      </p:pic>
      <p:sp>
        <p:nvSpPr>
          <p:cNvPr id="5" name="Content Placeholder 5">
            <a:extLst>
              <a:ext uri="{FF2B5EF4-FFF2-40B4-BE49-F238E27FC236}">
                <a16:creationId xmlns:a16="http://schemas.microsoft.com/office/drawing/2014/main" id="{0C7CD6ED-E0EB-CC4E-B5D6-846AF26DA305}"/>
              </a:ext>
            </a:extLst>
          </p:cNvPr>
          <p:cNvSpPr>
            <a:spLocks noGrp="1"/>
          </p:cNvSpPr>
          <p:nvPr>
            <p:ph idx="1"/>
          </p:nvPr>
        </p:nvSpPr>
        <p:spPr>
          <a:xfrm>
            <a:off x="680322" y="2336873"/>
            <a:ext cx="9891645" cy="3599316"/>
          </a:xfrm>
        </p:spPr>
        <p:txBody>
          <a:bodyPr numCol="1">
            <a:noAutofit/>
          </a:bodyPr>
          <a:lstStyle/>
          <a:p>
            <a:r>
              <a:rPr lang="en-US" sz="2200" dirty="0">
                <a:latin typeface="Avenir Book" panose="02000503020000020003" pitchFamily="2" charset="0"/>
              </a:rPr>
              <a:t>Relevant definitions and concepts:</a:t>
            </a:r>
          </a:p>
          <a:p>
            <a:pPr marL="800100" lvl="1" indent="-342900">
              <a:buFont typeface="+mj-lt"/>
              <a:buAutoNum type="alphaUcPeriod"/>
            </a:pPr>
            <a:r>
              <a:rPr lang="en-US" sz="1800" dirty="0">
                <a:latin typeface="Avenir Book" panose="02000503020000020003" pitchFamily="2" charset="0"/>
              </a:rPr>
              <a:t>Scatter plot: Mathematical diagram that uses cartesian coordinates to display values for two variables in the horizontal (x) and vertical (y) axis. Values are typically shown as colored-dots (</a:t>
            </a:r>
            <a:r>
              <a:rPr lang="en-US" sz="1800" i="1" dirty="0">
                <a:latin typeface="Avenir Book" panose="02000503020000020003" pitchFamily="2" charset="0"/>
              </a:rPr>
              <a:t>definition by Wikipedia</a:t>
            </a:r>
            <a:r>
              <a:rPr lang="en-US" sz="1800" dirty="0">
                <a:latin typeface="Avenir Book" panose="02000503020000020003" pitchFamily="2" charset="0"/>
              </a:rPr>
              <a:t>).</a:t>
            </a:r>
          </a:p>
          <a:p>
            <a:pPr marL="800100" lvl="1" indent="-342900">
              <a:buFont typeface="+mj-lt"/>
              <a:buAutoNum type="alphaUcPeriod"/>
            </a:pPr>
            <a:r>
              <a:rPr lang="en-US" sz="1800" dirty="0">
                <a:latin typeface="Avenir Book" panose="02000503020000020003" pitchFamily="2" charset="0"/>
              </a:rPr>
              <a:t>Rolling mean: Also known as a </a:t>
            </a:r>
            <a:r>
              <a:rPr lang="en-US" sz="1800" u="sng" dirty="0">
                <a:latin typeface="Avenir Book" panose="02000503020000020003" pitchFamily="2" charset="0"/>
              </a:rPr>
              <a:t>moving</a:t>
            </a:r>
            <a:r>
              <a:rPr lang="en-US" sz="1800" dirty="0">
                <a:latin typeface="Avenir Book" panose="02000503020000020003" pitchFamily="2" charset="0"/>
              </a:rPr>
              <a:t> average, its the unweighted mean of the last </a:t>
            </a:r>
            <a:r>
              <a:rPr lang="en-US" sz="1800" i="1" dirty="0">
                <a:latin typeface="Avenir Book" panose="02000503020000020003" pitchFamily="2" charset="0"/>
              </a:rPr>
              <a:t>n</a:t>
            </a:r>
            <a:r>
              <a:rPr lang="en-US" sz="1800" dirty="0">
                <a:latin typeface="Avenir Book" panose="02000503020000020003" pitchFamily="2" charset="0"/>
              </a:rPr>
              <a:t> values (</a:t>
            </a:r>
            <a:r>
              <a:rPr lang="en-US" sz="1800" i="1" dirty="0">
                <a:latin typeface="Avenir Book" panose="02000503020000020003" pitchFamily="2" charset="0"/>
              </a:rPr>
              <a:t>definition by Portent</a:t>
            </a:r>
            <a:r>
              <a:rPr lang="en-US" sz="1800" dirty="0">
                <a:latin typeface="Avenir Book" panose="02000503020000020003" pitchFamily="2" charset="0"/>
              </a:rPr>
              <a:t>). In this time series model the “last n values” are the 2021 data points because historical data from 2020 is included. The goal of graphing the rolling mean or average is to get rid of any outlier(s) and observe a pattern.</a:t>
            </a:r>
          </a:p>
          <a:p>
            <a:pPr marL="800100" lvl="1" indent="-342900">
              <a:buFont typeface="+mj-lt"/>
              <a:buAutoNum type="alphaUcPeriod"/>
            </a:pPr>
            <a:r>
              <a:rPr lang="en-US" sz="1800" dirty="0">
                <a:latin typeface="Avenir Book" panose="02000503020000020003" pitchFamily="2" charset="0"/>
              </a:rPr>
              <a:t>Rolling Standard Deviation (STD): An STD Number is used to tell how measurements for a group are spread out from the average. A low standard deviation means that most of the numbers are close to the average (or mean), while a high standard deviation means that the numbers are more spread out (</a:t>
            </a:r>
            <a:r>
              <a:rPr lang="en-US" sz="1800" i="1" dirty="0">
                <a:latin typeface="Avenir Book" panose="02000503020000020003" pitchFamily="2" charset="0"/>
              </a:rPr>
              <a:t>definition by Wikipedia</a:t>
            </a:r>
            <a:r>
              <a:rPr lang="en-US" sz="1800" dirty="0">
                <a:latin typeface="Avenir Book" panose="02000503020000020003" pitchFamily="2" charset="0"/>
              </a:rPr>
              <a:t>). Therefore, a rolling STD is based on the rolling mean.</a:t>
            </a:r>
          </a:p>
          <a:p>
            <a:pPr marL="800100" lvl="1" indent="-342900">
              <a:buFont typeface="+mj-lt"/>
              <a:buAutoNum type="alphaUcPeriod"/>
            </a:pPr>
            <a:r>
              <a:rPr lang="en-US" sz="1800" dirty="0">
                <a:latin typeface="Avenir Book" panose="02000503020000020003" pitchFamily="2" charset="0"/>
              </a:rPr>
              <a:t>Outlier: Point or data value that is significantly or abnormally different (much higher or lower) within a dataset.</a:t>
            </a:r>
          </a:p>
          <a:p>
            <a:pPr marL="800100" lvl="1" indent="-342900">
              <a:buFont typeface="+mj-lt"/>
              <a:buAutoNum type="alphaUcPeriod"/>
            </a:pPr>
            <a:endParaRPr lang="en-US" sz="1800" dirty="0">
              <a:latin typeface="Avenir Book" panose="02000503020000020003" pitchFamily="2" charset="0"/>
            </a:endParaRPr>
          </a:p>
          <a:p>
            <a:pPr marL="800100" lvl="1" indent="-342900">
              <a:buFont typeface="+mj-lt"/>
              <a:buAutoNum type="alphaUcPeriod"/>
            </a:pPr>
            <a:endParaRPr lang="en-US" sz="1800" dirty="0">
              <a:latin typeface="Avenir Book" panose="02000503020000020003" pitchFamily="2" charset="0"/>
            </a:endParaRPr>
          </a:p>
        </p:txBody>
      </p:sp>
    </p:spTree>
    <p:extLst>
      <p:ext uri="{BB962C8B-B14F-4D97-AF65-F5344CB8AC3E}">
        <p14:creationId xmlns:p14="http://schemas.microsoft.com/office/powerpoint/2010/main" val="171446144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C381F-50B3-F24B-BAC9-EA33E129CFA0}"/>
              </a:ext>
            </a:extLst>
          </p:cNvPr>
          <p:cNvSpPr>
            <a:spLocks noGrp="1"/>
          </p:cNvSpPr>
          <p:nvPr>
            <p:ph type="title"/>
          </p:nvPr>
        </p:nvSpPr>
        <p:spPr>
          <a:xfrm>
            <a:off x="1637583" y="753228"/>
            <a:ext cx="9613861" cy="1080938"/>
          </a:xfrm>
        </p:spPr>
        <p:txBody>
          <a:bodyPr>
            <a:normAutofit/>
          </a:bodyPr>
          <a:lstStyle/>
          <a:p>
            <a:r>
              <a:rPr lang="en-US" dirty="0">
                <a:latin typeface="Avenir Book" panose="02000503020000020003" pitchFamily="2" charset="0"/>
              </a:rPr>
              <a:t>DS – Time Series Analysis (Part III)</a:t>
            </a:r>
          </a:p>
        </p:txBody>
      </p:sp>
      <p:pic>
        <p:nvPicPr>
          <p:cNvPr id="4" name="Picture 3" descr="Icon&#10;&#10;Description automatically generated">
            <a:extLst>
              <a:ext uri="{FF2B5EF4-FFF2-40B4-BE49-F238E27FC236}">
                <a16:creationId xmlns:a16="http://schemas.microsoft.com/office/drawing/2014/main" id="{F9B8C254-D151-6E40-8CB2-D474659CDE2E}"/>
              </a:ext>
            </a:extLst>
          </p:cNvPr>
          <p:cNvPicPr>
            <a:picLocks noChangeAspect="1"/>
          </p:cNvPicPr>
          <p:nvPr/>
        </p:nvPicPr>
        <p:blipFill>
          <a:blip r:embed="rId2"/>
          <a:stretch>
            <a:fillRect/>
          </a:stretch>
        </p:blipFill>
        <p:spPr>
          <a:xfrm>
            <a:off x="255210" y="843466"/>
            <a:ext cx="850222" cy="900462"/>
          </a:xfrm>
          <a:prstGeom prst="rect">
            <a:avLst/>
          </a:prstGeom>
        </p:spPr>
      </p:pic>
      <p:sp>
        <p:nvSpPr>
          <p:cNvPr id="14" name="TextBox 13">
            <a:extLst>
              <a:ext uri="{FF2B5EF4-FFF2-40B4-BE49-F238E27FC236}">
                <a16:creationId xmlns:a16="http://schemas.microsoft.com/office/drawing/2014/main" id="{675FB770-E756-2B42-8EE4-4467BDB3DB63}"/>
              </a:ext>
            </a:extLst>
          </p:cNvPr>
          <p:cNvSpPr txBox="1"/>
          <p:nvPr/>
        </p:nvSpPr>
        <p:spPr>
          <a:xfrm>
            <a:off x="1105432" y="5635566"/>
            <a:ext cx="4511936" cy="1169551"/>
          </a:xfrm>
          <a:prstGeom prst="rect">
            <a:avLst/>
          </a:prstGeom>
          <a:noFill/>
        </p:spPr>
        <p:txBody>
          <a:bodyPr wrap="square" rtlCol="0">
            <a:spAutoFit/>
          </a:bodyPr>
          <a:lstStyle/>
          <a:p>
            <a:r>
              <a:rPr lang="en-US" sz="1400" i="1" dirty="0">
                <a:latin typeface="Avenir Book" panose="02000503020000020003" pitchFamily="2" charset="0"/>
              </a:rPr>
              <a:t>A) Image of connected scatter plot representing fuel cost data ranging from Nov. 2020 to Feb. 2021 with six outliers. If we carefully look at the graph, we’ll see that the fuel expenses’ trend tends to increase. This graph is not predicting anything yet.</a:t>
            </a:r>
          </a:p>
        </p:txBody>
      </p:sp>
      <p:pic>
        <p:nvPicPr>
          <p:cNvPr id="9" name="Content Placeholder 8" descr="Chart, line chart&#10;&#10;Description automatically generated">
            <a:extLst>
              <a:ext uri="{FF2B5EF4-FFF2-40B4-BE49-F238E27FC236}">
                <a16:creationId xmlns:a16="http://schemas.microsoft.com/office/drawing/2014/main" id="{D145887B-BE98-4641-9303-17E8D72CE983}"/>
              </a:ext>
            </a:extLst>
          </p:cNvPr>
          <p:cNvPicPr>
            <a:picLocks noGrp="1" noChangeAspect="1"/>
          </p:cNvPicPr>
          <p:nvPr>
            <p:ph idx="1"/>
          </p:nvPr>
        </p:nvPicPr>
        <p:blipFill>
          <a:blip r:embed="rId3"/>
          <a:stretch>
            <a:fillRect/>
          </a:stretch>
        </p:blipFill>
        <p:spPr>
          <a:xfrm>
            <a:off x="1105432" y="2363305"/>
            <a:ext cx="4407472" cy="3176104"/>
          </a:xfrm>
        </p:spPr>
      </p:pic>
      <p:sp>
        <p:nvSpPr>
          <p:cNvPr id="15" name="TextBox 14">
            <a:extLst>
              <a:ext uri="{FF2B5EF4-FFF2-40B4-BE49-F238E27FC236}">
                <a16:creationId xmlns:a16="http://schemas.microsoft.com/office/drawing/2014/main" id="{2A7B7DB4-DC13-734D-9FEB-EE225A2A9AA9}"/>
              </a:ext>
            </a:extLst>
          </p:cNvPr>
          <p:cNvSpPr txBox="1"/>
          <p:nvPr/>
        </p:nvSpPr>
        <p:spPr>
          <a:xfrm>
            <a:off x="6096000" y="5635566"/>
            <a:ext cx="4863353" cy="1169551"/>
          </a:xfrm>
          <a:prstGeom prst="rect">
            <a:avLst/>
          </a:prstGeom>
          <a:noFill/>
        </p:spPr>
        <p:txBody>
          <a:bodyPr wrap="square" rtlCol="0">
            <a:spAutoFit/>
          </a:bodyPr>
          <a:lstStyle/>
          <a:p>
            <a:r>
              <a:rPr lang="en-US" sz="1400" i="1" dirty="0">
                <a:latin typeface="Avenir Book" panose="02000503020000020003" pitchFamily="2" charset="0"/>
              </a:rPr>
              <a:t>B) Image of connected scatter plots (data ranging from Nov. 2020 to Feb. 2021). Rolling mean (average of 2021 data) and rolling STD show that the fuel expenses’ trend tends to increase. No outliers are reflected in the rolling data. Fuel cost dataset is NOT stationary or constant.</a:t>
            </a:r>
          </a:p>
        </p:txBody>
      </p:sp>
      <p:pic>
        <p:nvPicPr>
          <p:cNvPr id="16" name="Picture 15" descr="Chart, line chart&#10;&#10;Description automatically generated">
            <a:extLst>
              <a:ext uri="{FF2B5EF4-FFF2-40B4-BE49-F238E27FC236}">
                <a16:creationId xmlns:a16="http://schemas.microsoft.com/office/drawing/2014/main" id="{D6C29BA7-31DD-734E-BD44-B1B0A0F6BF05}"/>
              </a:ext>
            </a:extLst>
          </p:cNvPr>
          <p:cNvPicPr>
            <a:picLocks noChangeAspect="1"/>
          </p:cNvPicPr>
          <p:nvPr/>
        </p:nvPicPr>
        <p:blipFill>
          <a:blip r:embed="rId4"/>
          <a:stretch>
            <a:fillRect/>
          </a:stretch>
        </p:blipFill>
        <p:spPr>
          <a:xfrm>
            <a:off x="6071051" y="2363304"/>
            <a:ext cx="4511784" cy="3176105"/>
          </a:xfrm>
          <a:prstGeom prst="rect">
            <a:avLst/>
          </a:prstGeom>
        </p:spPr>
      </p:pic>
    </p:spTree>
    <p:extLst>
      <p:ext uri="{BB962C8B-B14F-4D97-AF65-F5344CB8AC3E}">
        <p14:creationId xmlns:p14="http://schemas.microsoft.com/office/powerpoint/2010/main" val="90654189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C381F-50B3-F24B-BAC9-EA33E129CFA0}"/>
              </a:ext>
            </a:extLst>
          </p:cNvPr>
          <p:cNvSpPr>
            <a:spLocks noGrp="1"/>
          </p:cNvSpPr>
          <p:nvPr>
            <p:ph type="title"/>
          </p:nvPr>
        </p:nvSpPr>
        <p:spPr>
          <a:xfrm>
            <a:off x="1637583" y="753228"/>
            <a:ext cx="9613861" cy="1080938"/>
          </a:xfrm>
        </p:spPr>
        <p:txBody>
          <a:bodyPr>
            <a:normAutofit/>
          </a:bodyPr>
          <a:lstStyle/>
          <a:p>
            <a:r>
              <a:rPr lang="en-US" dirty="0">
                <a:latin typeface="Avenir Book" panose="02000503020000020003" pitchFamily="2" charset="0"/>
              </a:rPr>
              <a:t>DS – Time Series Forecasting (Part IV)</a:t>
            </a:r>
          </a:p>
        </p:txBody>
      </p:sp>
      <p:pic>
        <p:nvPicPr>
          <p:cNvPr id="4" name="Picture 3" descr="Icon&#10;&#10;Description automatically generated">
            <a:extLst>
              <a:ext uri="{FF2B5EF4-FFF2-40B4-BE49-F238E27FC236}">
                <a16:creationId xmlns:a16="http://schemas.microsoft.com/office/drawing/2014/main" id="{F9B8C254-D151-6E40-8CB2-D474659CDE2E}"/>
              </a:ext>
            </a:extLst>
          </p:cNvPr>
          <p:cNvPicPr>
            <a:picLocks noChangeAspect="1"/>
          </p:cNvPicPr>
          <p:nvPr/>
        </p:nvPicPr>
        <p:blipFill>
          <a:blip r:embed="rId2"/>
          <a:stretch>
            <a:fillRect/>
          </a:stretch>
        </p:blipFill>
        <p:spPr>
          <a:xfrm>
            <a:off x="255210" y="843466"/>
            <a:ext cx="850222" cy="900462"/>
          </a:xfrm>
          <a:prstGeom prst="rect">
            <a:avLst/>
          </a:prstGeom>
        </p:spPr>
      </p:pic>
      <p:sp>
        <p:nvSpPr>
          <p:cNvPr id="10" name="Content Placeholder 9">
            <a:extLst>
              <a:ext uri="{FF2B5EF4-FFF2-40B4-BE49-F238E27FC236}">
                <a16:creationId xmlns:a16="http://schemas.microsoft.com/office/drawing/2014/main" id="{930134E4-3226-744F-8469-BFDF33DB22CB}"/>
              </a:ext>
            </a:extLst>
          </p:cNvPr>
          <p:cNvSpPr>
            <a:spLocks noGrp="1"/>
          </p:cNvSpPr>
          <p:nvPr>
            <p:ph idx="1"/>
          </p:nvPr>
        </p:nvSpPr>
        <p:spPr>
          <a:xfrm>
            <a:off x="680321" y="2336873"/>
            <a:ext cx="9613861" cy="3599316"/>
          </a:xfrm>
        </p:spPr>
        <p:txBody>
          <a:bodyPr>
            <a:normAutofit lnSpcReduction="10000"/>
          </a:bodyPr>
          <a:lstStyle/>
          <a:p>
            <a:r>
              <a:rPr lang="en-US" sz="2200" dirty="0">
                <a:latin typeface="Avenir Book" panose="02000503020000020003" pitchFamily="2" charset="0"/>
              </a:rPr>
              <a:t>A time series forecasting technique is used to predict events through a sequence of time by analyzing the trends of the past. This machine learning model assumes that future trends will hold similar historical patterns (</a:t>
            </a:r>
            <a:r>
              <a:rPr lang="en-US" sz="2200" i="1" dirty="0">
                <a:latin typeface="Avenir Book" panose="02000503020000020003" pitchFamily="2" charset="0"/>
              </a:rPr>
              <a:t>definition by TechTarget</a:t>
            </a:r>
            <a:r>
              <a:rPr lang="en-US" sz="2200" dirty="0">
                <a:latin typeface="Avenir Book" panose="02000503020000020003" pitchFamily="2" charset="0"/>
              </a:rPr>
              <a:t>).</a:t>
            </a:r>
          </a:p>
          <a:p>
            <a:r>
              <a:rPr lang="en-US" sz="2200" dirty="0">
                <a:latin typeface="Avenir Book" panose="02000503020000020003" pitchFamily="2" charset="0"/>
              </a:rPr>
              <a:t>Why can the time series forecast be applied to the author’s fuel expenses analysis?</a:t>
            </a:r>
          </a:p>
          <a:p>
            <a:pPr lvl="1"/>
            <a:r>
              <a:rPr lang="en-US" sz="1800" dirty="0">
                <a:latin typeface="Avenir Book" panose="02000503020000020003" pitchFamily="2" charset="0"/>
              </a:rPr>
              <a:t>We only need data points based on dates and amount spent on 3 gallons of gas pumped into the vehicle </a:t>
            </a:r>
            <a:r>
              <a:rPr lang="en-US" sz="1800" u="sng" dirty="0">
                <a:latin typeface="Avenir Book" panose="02000503020000020003" pitchFamily="2" charset="0"/>
              </a:rPr>
              <a:t>before</a:t>
            </a:r>
            <a:r>
              <a:rPr lang="en-US" sz="1800" dirty="0">
                <a:latin typeface="Avenir Book" panose="02000503020000020003" pitchFamily="2" charset="0"/>
              </a:rPr>
              <a:t> the shift starts.</a:t>
            </a:r>
          </a:p>
          <a:p>
            <a:pPr lvl="1"/>
            <a:r>
              <a:rPr lang="en-US" sz="1800" dirty="0">
                <a:latin typeface="Avenir Book" panose="02000503020000020003" pitchFamily="2" charset="0"/>
              </a:rPr>
              <a:t>Gas prices fluctuate - in every US state the price per gallon tends to increase. The author injects approximately 3 gallons of fuel required before each shift therefore, it is not possible to have constant gas expenses.</a:t>
            </a:r>
          </a:p>
          <a:p>
            <a:pPr lvl="1"/>
            <a:r>
              <a:rPr lang="en-US" sz="1800" dirty="0">
                <a:latin typeface="Avenir Book" panose="02000503020000020003" pitchFamily="2" charset="0"/>
              </a:rPr>
              <a:t>A machine learning data model can be “trained” to predict approximate values as more data gets compiled.</a:t>
            </a:r>
          </a:p>
        </p:txBody>
      </p:sp>
      <p:pic>
        <p:nvPicPr>
          <p:cNvPr id="7" name="Picture 6" descr="Icon&#10;&#10;Description automatically generated">
            <a:extLst>
              <a:ext uri="{FF2B5EF4-FFF2-40B4-BE49-F238E27FC236}">
                <a16:creationId xmlns:a16="http://schemas.microsoft.com/office/drawing/2014/main" id="{7D5A941B-9158-1C4E-820C-C42EDEE799C2}"/>
              </a:ext>
            </a:extLst>
          </p:cNvPr>
          <p:cNvPicPr>
            <a:picLocks noChangeAspect="1"/>
          </p:cNvPicPr>
          <p:nvPr/>
        </p:nvPicPr>
        <p:blipFill>
          <a:blip r:embed="rId3"/>
          <a:stretch>
            <a:fillRect/>
          </a:stretch>
        </p:blipFill>
        <p:spPr>
          <a:xfrm>
            <a:off x="5619251" y="5787271"/>
            <a:ext cx="953497" cy="953497"/>
          </a:xfrm>
          <a:prstGeom prst="rect">
            <a:avLst/>
          </a:prstGeom>
        </p:spPr>
      </p:pic>
    </p:spTree>
    <p:extLst>
      <p:ext uri="{BB962C8B-B14F-4D97-AF65-F5344CB8AC3E}">
        <p14:creationId xmlns:p14="http://schemas.microsoft.com/office/powerpoint/2010/main" val="23443139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C381F-50B3-F24B-BAC9-EA33E129CFA0}"/>
              </a:ext>
            </a:extLst>
          </p:cNvPr>
          <p:cNvSpPr>
            <a:spLocks noGrp="1"/>
          </p:cNvSpPr>
          <p:nvPr>
            <p:ph type="title"/>
          </p:nvPr>
        </p:nvSpPr>
        <p:spPr>
          <a:xfrm>
            <a:off x="1637583" y="753228"/>
            <a:ext cx="9613861" cy="1080938"/>
          </a:xfrm>
        </p:spPr>
        <p:txBody>
          <a:bodyPr>
            <a:normAutofit/>
          </a:bodyPr>
          <a:lstStyle/>
          <a:p>
            <a:r>
              <a:rPr lang="en-US" dirty="0">
                <a:latin typeface="Avenir Book" panose="02000503020000020003" pitchFamily="2" charset="0"/>
              </a:rPr>
              <a:t>DS – Time Series Forecasting (Part V)</a:t>
            </a:r>
          </a:p>
        </p:txBody>
      </p:sp>
      <p:pic>
        <p:nvPicPr>
          <p:cNvPr id="4" name="Picture 3" descr="Icon&#10;&#10;Description automatically generated">
            <a:extLst>
              <a:ext uri="{FF2B5EF4-FFF2-40B4-BE49-F238E27FC236}">
                <a16:creationId xmlns:a16="http://schemas.microsoft.com/office/drawing/2014/main" id="{F9B8C254-D151-6E40-8CB2-D474659CDE2E}"/>
              </a:ext>
            </a:extLst>
          </p:cNvPr>
          <p:cNvPicPr>
            <a:picLocks noChangeAspect="1"/>
          </p:cNvPicPr>
          <p:nvPr/>
        </p:nvPicPr>
        <p:blipFill>
          <a:blip r:embed="rId2"/>
          <a:stretch>
            <a:fillRect/>
          </a:stretch>
        </p:blipFill>
        <p:spPr>
          <a:xfrm>
            <a:off x="255210" y="843466"/>
            <a:ext cx="850222" cy="900462"/>
          </a:xfrm>
          <a:prstGeom prst="rect">
            <a:avLst/>
          </a:prstGeom>
        </p:spPr>
      </p:pic>
      <p:sp>
        <p:nvSpPr>
          <p:cNvPr id="11" name="TextBox 10">
            <a:extLst>
              <a:ext uri="{FF2B5EF4-FFF2-40B4-BE49-F238E27FC236}">
                <a16:creationId xmlns:a16="http://schemas.microsoft.com/office/drawing/2014/main" id="{0F02920C-8C29-464C-AD95-A433A146436A}"/>
              </a:ext>
            </a:extLst>
          </p:cNvPr>
          <p:cNvSpPr txBox="1"/>
          <p:nvPr/>
        </p:nvSpPr>
        <p:spPr>
          <a:xfrm>
            <a:off x="1637584" y="5765393"/>
            <a:ext cx="7268422" cy="1092607"/>
          </a:xfrm>
          <a:prstGeom prst="rect">
            <a:avLst/>
          </a:prstGeom>
          <a:noFill/>
        </p:spPr>
        <p:txBody>
          <a:bodyPr wrap="square" rtlCol="0">
            <a:spAutoFit/>
          </a:bodyPr>
          <a:lstStyle/>
          <a:p>
            <a:r>
              <a:rPr lang="en-US" sz="1300" i="1" dirty="0">
                <a:latin typeface="Avenir Book" panose="02000503020000020003" pitchFamily="2" charset="0"/>
              </a:rPr>
              <a:t>A) Image of fuel expenses time series forecasting (predictive) data model. Data points range from Nov. 2020 – Feb. 2021. The dark blue line represents the prediction values. Since the dataset is not large enough yet to efficiently “train” the model, the graph presents an oscillatory behavior from Mar. 2021 – Sept. 2021. Due to outliers, the machine learning model ‘thinks’ that fuel costs will always occasionally increase and decrease drastically at any point.</a:t>
            </a:r>
          </a:p>
        </p:txBody>
      </p:sp>
      <p:pic>
        <p:nvPicPr>
          <p:cNvPr id="8" name="Picture 7" descr="A graph with numbers and letters&#10;&#10;Description automatically generated with low confidence">
            <a:extLst>
              <a:ext uri="{FF2B5EF4-FFF2-40B4-BE49-F238E27FC236}">
                <a16:creationId xmlns:a16="http://schemas.microsoft.com/office/drawing/2014/main" id="{C640B935-B9E1-3E47-89C1-8CFF22410ECB}"/>
              </a:ext>
            </a:extLst>
          </p:cNvPr>
          <p:cNvPicPr>
            <a:picLocks noChangeAspect="1"/>
          </p:cNvPicPr>
          <p:nvPr/>
        </p:nvPicPr>
        <p:blipFill>
          <a:blip r:embed="rId3"/>
          <a:stretch>
            <a:fillRect/>
          </a:stretch>
        </p:blipFill>
        <p:spPr>
          <a:xfrm>
            <a:off x="1637583" y="2119367"/>
            <a:ext cx="7137927" cy="3646026"/>
          </a:xfrm>
          <a:prstGeom prst="rect">
            <a:avLst/>
          </a:prstGeom>
        </p:spPr>
      </p:pic>
    </p:spTree>
    <p:extLst>
      <p:ext uri="{BB962C8B-B14F-4D97-AF65-F5344CB8AC3E}">
        <p14:creationId xmlns:p14="http://schemas.microsoft.com/office/powerpoint/2010/main" val="16930082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C381F-50B3-F24B-BAC9-EA33E129CFA0}"/>
              </a:ext>
            </a:extLst>
          </p:cNvPr>
          <p:cNvSpPr>
            <a:spLocks noGrp="1"/>
          </p:cNvSpPr>
          <p:nvPr>
            <p:ph type="title"/>
          </p:nvPr>
        </p:nvSpPr>
        <p:spPr>
          <a:xfrm>
            <a:off x="1637583" y="753228"/>
            <a:ext cx="9613861" cy="1080938"/>
          </a:xfrm>
        </p:spPr>
        <p:txBody>
          <a:bodyPr/>
          <a:lstStyle/>
          <a:p>
            <a:r>
              <a:rPr lang="en-US" dirty="0">
                <a:latin typeface="Avenir Book" panose="02000503020000020003" pitchFamily="2" charset="0"/>
              </a:rPr>
              <a:t>How Does This Work? </a:t>
            </a:r>
          </a:p>
        </p:txBody>
      </p:sp>
      <p:pic>
        <p:nvPicPr>
          <p:cNvPr id="4" name="Picture 3" descr="Icon&#10;&#10;Description automatically generated">
            <a:extLst>
              <a:ext uri="{FF2B5EF4-FFF2-40B4-BE49-F238E27FC236}">
                <a16:creationId xmlns:a16="http://schemas.microsoft.com/office/drawing/2014/main" id="{F9B8C254-D151-6E40-8CB2-D474659CDE2E}"/>
              </a:ext>
            </a:extLst>
          </p:cNvPr>
          <p:cNvPicPr>
            <a:picLocks noChangeAspect="1"/>
          </p:cNvPicPr>
          <p:nvPr/>
        </p:nvPicPr>
        <p:blipFill>
          <a:blip r:embed="rId2"/>
          <a:stretch>
            <a:fillRect/>
          </a:stretch>
        </p:blipFill>
        <p:spPr>
          <a:xfrm>
            <a:off x="255210" y="843466"/>
            <a:ext cx="850222" cy="900462"/>
          </a:xfrm>
          <a:prstGeom prst="rect">
            <a:avLst/>
          </a:prstGeom>
        </p:spPr>
      </p:pic>
      <p:sp>
        <p:nvSpPr>
          <p:cNvPr id="7" name="TextBox 6">
            <a:extLst>
              <a:ext uri="{FF2B5EF4-FFF2-40B4-BE49-F238E27FC236}">
                <a16:creationId xmlns:a16="http://schemas.microsoft.com/office/drawing/2014/main" id="{AA412E61-D09C-D54E-A505-D3CC18F9B402}"/>
              </a:ext>
            </a:extLst>
          </p:cNvPr>
          <p:cNvSpPr txBox="1"/>
          <p:nvPr/>
        </p:nvSpPr>
        <p:spPr>
          <a:xfrm>
            <a:off x="860793" y="6316882"/>
            <a:ext cx="2358338" cy="430887"/>
          </a:xfrm>
          <a:prstGeom prst="rect">
            <a:avLst/>
          </a:prstGeom>
          <a:noFill/>
        </p:spPr>
        <p:txBody>
          <a:bodyPr wrap="none" rtlCol="0">
            <a:spAutoFit/>
          </a:bodyPr>
          <a:lstStyle/>
          <a:p>
            <a:r>
              <a:rPr lang="en-US" sz="1100" i="1" dirty="0">
                <a:latin typeface="Avenir Book" panose="02000503020000020003" pitchFamily="2" charset="0"/>
              </a:rPr>
              <a:t>Step 1: You select your shift in the </a:t>
            </a:r>
          </a:p>
          <a:p>
            <a:r>
              <a:rPr lang="en-US" sz="1100" i="1" dirty="0">
                <a:latin typeface="Avenir Book" panose="02000503020000020003" pitchFamily="2" charset="0"/>
              </a:rPr>
              <a:t>mobile App’s Offers’ section.</a:t>
            </a:r>
          </a:p>
        </p:txBody>
      </p:sp>
      <p:pic>
        <p:nvPicPr>
          <p:cNvPr id="8" name="Picture 7" descr="Graphical user interface, application&#10;&#10;Description automatically generated">
            <a:extLst>
              <a:ext uri="{FF2B5EF4-FFF2-40B4-BE49-F238E27FC236}">
                <a16:creationId xmlns:a16="http://schemas.microsoft.com/office/drawing/2014/main" id="{E8FE8AB4-22AB-B64C-AD7E-38A967D55DB4}"/>
              </a:ext>
            </a:extLst>
          </p:cNvPr>
          <p:cNvPicPr>
            <a:picLocks noChangeAspect="1"/>
          </p:cNvPicPr>
          <p:nvPr/>
        </p:nvPicPr>
        <p:blipFill>
          <a:blip r:embed="rId3"/>
          <a:stretch>
            <a:fillRect/>
          </a:stretch>
        </p:blipFill>
        <p:spPr>
          <a:xfrm>
            <a:off x="860793" y="2219372"/>
            <a:ext cx="2235200" cy="3987800"/>
          </a:xfrm>
          <a:prstGeom prst="rect">
            <a:avLst/>
          </a:prstGeom>
        </p:spPr>
      </p:pic>
      <p:pic>
        <p:nvPicPr>
          <p:cNvPr id="10" name="Picture 9" descr="Graphical user interface, text, application, chat or text message&#10;&#10;Description automatically generated">
            <a:extLst>
              <a:ext uri="{FF2B5EF4-FFF2-40B4-BE49-F238E27FC236}">
                <a16:creationId xmlns:a16="http://schemas.microsoft.com/office/drawing/2014/main" id="{FBF07B05-0A25-1448-9DB4-8A1440E4DC56}"/>
              </a:ext>
            </a:extLst>
          </p:cNvPr>
          <p:cNvPicPr>
            <a:picLocks noChangeAspect="1"/>
          </p:cNvPicPr>
          <p:nvPr/>
        </p:nvPicPr>
        <p:blipFill>
          <a:blip r:embed="rId4"/>
          <a:stretch>
            <a:fillRect/>
          </a:stretch>
        </p:blipFill>
        <p:spPr>
          <a:xfrm>
            <a:off x="3663616" y="2219372"/>
            <a:ext cx="2635110" cy="3987800"/>
          </a:xfrm>
          <a:prstGeom prst="rect">
            <a:avLst/>
          </a:prstGeom>
        </p:spPr>
      </p:pic>
      <p:sp>
        <p:nvSpPr>
          <p:cNvPr id="11" name="TextBox 10">
            <a:extLst>
              <a:ext uri="{FF2B5EF4-FFF2-40B4-BE49-F238E27FC236}">
                <a16:creationId xmlns:a16="http://schemas.microsoft.com/office/drawing/2014/main" id="{83A6B133-00A1-0B4D-9ED8-9001472CFCDA}"/>
              </a:ext>
            </a:extLst>
          </p:cNvPr>
          <p:cNvSpPr txBox="1"/>
          <p:nvPr/>
        </p:nvSpPr>
        <p:spPr>
          <a:xfrm>
            <a:off x="3781981" y="6316882"/>
            <a:ext cx="2517036" cy="430887"/>
          </a:xfrm>
          <a:prstGeom prst="rect">
            <a:avLst/>
          </a:prstGeom>
          <a:noFill/>
        </p:spPr>
        <p:txBody>
          <a:bodyPr wrap="none" rtlCol="0">
            <a:spAutoFit/>
          </a:bodyPr>
          <a:lstStyle/>
          <a:p>
            <a:r>
              <a:rPr lang="en-US" sz="1100" i="1" dirty="0">
                <a:latin typeface="Avenir Book" panose="02000503020000020003" pitchFamily="2" charset="0"/>
              </a:rPr>
              <a:t>Step 2: Go to the warehouse and get</a:t>
            </a:r>
          </a:p>
          <a:p>
            <a:r>
              <a:rPr lang="en-US" sz="1100" i="1" dirty="0">
                <a:latin typeface="Avenir Book" panose="02000503020000020003" pitchFamily="2" charset="0"/>
              </a:rPr>
              <a:t>checked-in by an associate.</a:t>
            </a:r>
          </a:p>
        </p:txBody>
      </p:sp>
      <p:pic>
        <p:nvPicPr>
          <p:cNvPr id="13" name="Picture 12" descr="A person opening a box&#10;&#10;Description automatically generated with low confidence">
            <a:extLst>
              <a:ext uri="{FF2B5EF4-FFF2-40B4-BE49-F238E27FC236}">
                <a16:creationId xmlns:a16="http://schemas.microsoft.com/office/drawing/2014/main" id="{F488470B-EFAA-ED45-8715-7945B4F42422}"/>
              </a:ext>
            </a:extLst>
          </p:cNvPr>
          <p:cNvPicPr>
            <a:picLocks noChangeAspect="1"/>
          </p:cNvPicPr>
          <p:nvPr/>
        </p:nvPicPr>
        <p:blipFill>
          <a:blip r:embed="rId5"/>
          <a:stretch>
            <a:fillRect/>
          </a:stretch>
        </p:blipFill>
        <p:spPr>
          <a:xfrm>
            <a:off x="6866349" y="2219372"/>
            <a:ext cx="3131894" cy="1993900"/>
          </a:xfrm>
          <a:prstGeom prst="rect">
            <a:avLst/>
          </a:prstGeom>
        </p:spPr>
      </p:pic>
      <p:pic>
        <p:nvPicPr>
          <p:cNvPr id="15" name="Picture 14" descr="A person standing next to a car&#10;&#10;Description automatically generated with medium confidence">
            <a:extLst>
              <a:ext uri="{FF2B5EF4-FFF2-40B4-BE49-F238E27FC236}">
                <a16:creationId xmlns:a16="http://schemas.microsoft.com/office/drawing/2014/main" id="{363041A4-2F5D-564B-870E-01ECA2BC0574}"/>
              </a:ext>
            </a:extLst>
          </p:cNvPr>
          <p:cNvPicPr>
            <a:picLocks noChangeAspect="1"/>
          </p:cNvPicPr>
          <p:nvPr/>
        </p:nvPicPr>
        <p:blipFill>
          <a:blip r:embed="rId6"/>
          <a:stretch>
            <a:fillRect/>
          </a:stretch>
        </p:blipFill>
        <p:spPr>
          <a:xfrm>
            <a:off x="6866349" y="4774147"/>
            <a:ext cx="3164584" cy="1433025"/>
          </a:xfrm>
          <a:prstGeom prst="rect">
            <a:avLst/>
          </a:prstGeom>
        </p:spPr>
      </p:pic>
      <p:sp>
        <p:nvSpPr>
          <p:cNvPr id="16" name="TextBox 15">
            <a:extLst>
              <a:ext uri="{FF2B5EF4-FFF2-40B4-BE49-F238E27FC236}">
                <a16:creationId xmlns:a16="http://schemas.microsoft.com/office/drawing/2014/main" id="{553C997E-17AA-6B47-801A-85E0407C3F0F}"/>
              </a:ext>
            </a:extLst>
          </p:cNvPr>
          <p:cNvSpPr txBox="1"/>
          <p:nvPr/>
        </p:nvSpPr>
        <p:spPr>
          <a:xfrm>
            <a:off x="6775885" y="4253101"/>
            <a:ext cx="3222357" cy="430887"/>
          </a:xfrm>
          <a:prstGeom prst="rect">
            <a:avLst/>
          </a:prstGeom>
          <a:noFill/>
        </p:spPr>
        <p:txBody>
          <a:bodyPr wrap="none" rtlCol="0">
            <a:spAutoFit/>
          </a:bodyPr>
          <a:lstStyle/>
          <a:p>
            <a:r>
              <a:rPr lang="en-US" sz="1100" i="1" dirty="0">
                <a:latin typeface="Avenir Book" panose="02000503020000020003" pitchFamily="2" charset="0"/>
              </a:rPr>
              <a:t>Step 3: You scan your route and packages, then </a:t>
            </a:r>
          </a:p>
          <a:p>
            <a:r>
              <a:rPr lang="en-US" sz="1100" i="1" dirty="0">
                <a:latin typeface="Avenir Book" panose="02000503020000020003" pitchFamily="2" charset="0"/>
              </a:rPr>
              <a:t>load the orders and start delivering.</a:t>
            </a:r>
          </a:p>
        </p:txBody>
      </p:sp>
      <p:sp>
        <p:nvSpPr>
          <p:cNvPr id="12" name="TextBox 11">
            <a:extLst>
              <a:ext uri="{FF2B5EF4-FFF2-40B4-BE49-F238E27FC236}">
                <a16:creationId xmlns:a16="http://schemas.microsoft.com/office/drawing/2014/main" id="{562CADFC-5F57-1D4F-BF89-1F46E374B7F0}"/>
              </a:ext>
            </a:extLst>
          </p:cNvPr>
          <p:cNvSpPr txBox="1"/>
          <p:nvPr/>
        </p:nvSpPr>
        <p:spPr>
          <a:xfrm>
            <a:off x="6775885" y="6316881"/>
            <a:ext cx="3373039" cy="430887"/>
          </a:xfrm>
          <a:prstGeom prst="rect">
            <a:avLst/>
          </a:prstGeom>
          <a:noFill/>
        </p:spPr>
        <p:txBody>
          <a:bodyPr wrap="none" rtlCol="0">
            <a:spAutoFit/>
          </a:bodyPr>
          <a:lstStyle/>
          <a:p>
            <a:r>
              <a:rPr lang="en-US" sz="1100" i="1" dirty="0">
                <a:latin typeface="Avenir Book" panose="02000503020000020003" pitchFamily="2" charset="0"/>
              </a:rPr>
              <a:t>Step 4: You return any undelivered products to the</a:t>
            </a:r>
          </a:p>
          <a:p>
            <a:r>
              <a:rPr lang="en-US" sz="1100" i="1" dirty="0">
                <a:latin typeface="Avenir Book" panose="02000503020000020003" pitchFamily="2" charset="0"/>
              </a:rPr>
              <a:t>warehouse at the end of the block if necessary.</a:t>
            </a:r>
          </a:p>
        </p:txBody>
      </p:sp>
    </p:spTree>
    <p:extLst>
      <p:ext uri="{BB962C8B-B14F-4D97-AF65-F5344CB8AC3E}">
        <p14:creationId xmlns:p14="http://schemas.microsoft.com/office/powerpoint/2010/main" val="279178444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C381F-50B3-F24B-BAC9-EA33E129CFA0}"/>
              </a:ext>
            </a:extLst>
          </p:cNvPr>
          <p:cNvSpPr>
            <a:spLocks noGrp="1"/>
          </p:cNvSpPr>
          <p:nvPr>
            <p:ph type="title"/>
          </p:nvPr>
        </p:nvSpPr>
        <p:spPr>
          <a:xfrm>
            <a:off x="1637583" y="753228"/>
            <a:ext cx="9613861" cy="1080938"/>
          </a:xfrm>
        </p:spPr>
        <p:txBody>
          <a:bodyPr>
            <a:normAutofit/>
          </a:bodyPr>
          <a:lstStyle/>
          <a:p>
            <a:r>
              <a:rPr lang="en-US" dirty="0">
                <a:latin typeface="Avenir Book" panose="02000503020000020003" pitchFamily="2" charset="0"/>
              </a:rPr>
              <a:t>DS – Time Series Conclusion</a:t>
            </a:r>
          </a:p>
        </p:txBody>
      </p:sp>
      <p:pic>
        <p:nvPicPr>
          <p:cNvPr id="4" name="Picture 3" descr="Icon&#10;&#10;Description automatically generated">
            <a:extLst>
              <a:ext uri="{FF2B5EF4-FFF2-40B4-BE49-F238E27FC236}">
                <a16:creationId xmlns:a16="http://schemas.microsoft.com/office/drawing/2014/main" id="{F9B8C254-D151-6E40-8CB2-D474659CDE2E}"/>
              </a:ext>
            </a:extLst>
          </p:cNvPr>
          <p:cNvPicPr>
            <a:picLocks noChangeAspect="1"/>
          </p:cNvPicPr>
          <p:nvPr/>
        </p:nvPicPr>
        <p:blipFill>
          <a:blip r:embed="rId2"/>
          <a:stretch>
            <a:fillRect/>
          </a:stretch>
        </p:blipFill>
        <p:spPr>
          <a:xfrm>
            <a:off x="255210" y="843466"/>
            <a:ext cx="850222" cy="900462"/>
          </a:xfrm>
          <a:prstGeom prst="rect">
            <a:avLst/>
          </a:prstGeom>
        </p:spPr>
      </p:pic>
      <p:sp>
        <p:nvSpPr>
          <p:cNvPr id="6" name="Content Placeholder 5">
            <a:extLst>
              <a:ext uri="{FF2B5EF4-FFF2-40B4-BE49-F238E27FC236}">
                <a16:creationId xmlns:a16="http://schemas.microsoft.com/office/drawing/2014/main" id="{A7249E44-8CCF-9743-B96C-C5B5B1A527D6}"/>
              </a:ext>
            </a:extLst>
          </p:cNvPr>
          <p:cNvSpPr>
            <a:spLocks noGrp="1"/>
          </p:cNvSpPr>
          <p:nvPr>
            <p:ph idx="1"/>
          </p:nvPr>
        </p:nvSpPr>
        <p:spPr>
          <a:xfrm>
            <a:off x="680321" y="2111405"/>
            <a:ext cx="9613861" cy="3599316"/>
          </a:xfrm>
        </p:spPr>
        <p:txBody>
          <a:bodyPr>
            <a:normAutofit/>
          </a:bodyPr>
          <a:lstStyle/>
          <a:p>
            <a:r>
              <a:rPr lang="en-US" sz="1800" dirty="0">
                <a:latin typeface="Avenir Book" panose="02000503020000020003" pitchFamily="2" charset="0"/>
              </a:rPr>
              <a:t>The time series analysis for fuel costs reflects a minor increasing trend in gas expenses. There are a few outliers in the data, and it is possible that some might happen again. An increasing trend is expected as gas prices tend to increment in San Diego County, CA.</a:t>
            </a:r>
          </a:p>
          <a:p>
            <a:r>
              <a:rPr lang="en-US" sz="1800" dirty="0">
                <a:latin typeface="Avenir Book" panose="02000503020000020003" pitchFamily="2" charset="0"/>
              </a:rPr>
              <a:t>The time series forecasting for fuel expenses is a machine learning model that requires a large amount of data points. Outliers in historical data causes the model to predict values to reflect an oscillatory behavior, but the graph’s appearance changes as the dataset gets larger. </a:t>
            </a:r>
          </a:p>
        </p:txBody>
      </p:sp>
      <p:pic>
        <p:nvPicPr>
          <p:cNvPr id="10" name="Picture 9" descr="Chart, line chart&#10;&#10;Description automatically generated">
            <a:extLst>
              <a:ext uri="{FF2B5EF4-FFF2-40B4-BE49-F238E27FC236}">
                <a16:creationId xmlns:a16="http://schemas.microsoft.com/office/drawing/2014/main" id="{E1508E3C-F3E0-8D4B-8DD6-AE3E24E62963}"/>
              </a:ext>
            </a:extLst>
          </p:cNvPr>
          <p:cNvPicPr>
            <a:picLocks noChangeAspect="1"/>
          </p:cNvPicPr>
          <p:nvPr/>
        </p:nvPicPr>
        <p:blipFill>
          <a:blip r:embed="rId3"/>
          <a:stretch>
            <a:fillRect/>
          </a:stretch>
        </p:blipFill>
        <p:spPr>
          <a:xfrm>
            <a:off x="1306871" y="4201316"/>
            <a:ext cx="3657068" cy="2360966"/>
          </a:xfrm>
          <a:prstGeom prst="rect">
            <a:avLst/>
          </a:prstGeom>
        </p:spPr>
      </p:pic>
      <p:sp>
        <p:nvSpPr>
          <p:cNvPr id="12" name="TextBox 11">
            <a:extLst>
              <a:ext uri="{FF2B5EF4-FFF2-40B4-BE49-F238E27FC236}">
                <a16:creationId xmlns:a16="http://schemas.microsoft.com/office/drawing/2014/main" id="{6E76188B-116D-9F4C-B138-E0BC8529DBA4}"/>
              </a:ext>
            </a:extLst>
          </p:cNvPr>
          <p:cNvSpPr txBox="1"/>
          <p:nvPr/>
        </p:nvSpPr>
        <p:spPr>
          <a:xfrm>
            <a:off x="1311977" y="6566087"/>
            <a:ext cx="3690434" cy="261610"/>
          </a:xfrm>
          <a:prstGeom prst="rect">
            <a:avLst/>
          </a:prstGeom>
          <a:noFill/>
        </p:spPr>
        <p:txBody>
          <a:bodyPr wrap="none" rtlCol="0">
            <a:spAutoFit/>
          </a:bodyPr>
          <a:lstStyle/>
          <a:p>
            <a:r>
              <a:rPr lang="en-US" sz="1100" i="1" dirty="0">
                <a:latin typeface="Avenir Book" panose="02000503020000020003" pitchFamily="2" charset="0"/>
              </a:rPr>
              <a:t>A) The time series analysis does NOT predict the future.</a:t>
            </a:r>
          </a:p>
        </p:txBody>
      </p:sp>
      <p:sp>
        <p:nvSpPr>
          <p:cNvPr id="13" name="TextBox 12">
            <a:extLst>
              <a:ext uri="{FF2B5EF4-FFF2-40B4-BE49-F238E27FC236}">
                <a16:creationId xmlns:a16="http://schemas.microsoft.com/office/drawing/2014/main" id="{16BECEEC-0271-DB48-86FD-EE4D4B97621E}"/>
              </a:ext>
            </a:extLst>
          </p:cNvPr>
          <p:cNvSpPr txBox="1"/>
          <p:nvPr/>
        </p:nvSpPr>
        <p:spPr>
          <a:xfrm>
            <a:off x="5598939" y="6562282"/>
            <a:ext cx="4249881" cy="261610"/>
          </a:xfrm>
          <a:prstGeom prst="rect">
            <a:avLst/>
          </a:prstGeom>
          <a:noFill/>
        </p:spPr>
        <p:txBody>
          <a:bodyPr wrap="none" rtlCol="0">
            <a:spAutoFit/>
          </a:bodyPr>
          <a:lstStyle/>
          <a:p>
            <a:r>
              <a:rPr lang="en-US" sz="1100" i="1" dirty="0">
                <a:latin typeface="Avenir Book" panose="02000503020000020003" pitchFamily="2" charset="0"/>
              </a:rPr>
              <a:t>B) The dark blue line in the time series forecast predicts values.</a:t>
            </a:r>
          </a:p>
        </p:txBody>
      </p:sp>
      <p:pic>
        <p:nvPicPr>
          <p:cNvPr id="5" name="Picture 4" descr="A graph with numbers and letters&#10;&#10;Description automatically generated with low confidence">
            <a:extLst>
              <a:ext uri="{FF2B5EF4-FFF2-40B4-BE49-F238E27FC236}">
                <a16:creationId xmlns:a16="http://schemas.microsoft.com/office/drawing/2014/main" id="{2886925F-56F0-E646-85FA-CA7A9A076A0E}"/>
              </a:ext>
            </a:extLst>
          </p:cNvPr>
          <p:cNvPicPr>
            <a:picLocks noChangeAspect="1"/>
          </p:cNvPicPr>
          <p:nvPr/>
        </p:nvPicPr>
        <p:blipFill>
          <a:blip r:embed="rId4"/>
          <a:stretch>
            <a:fillRect/>
          </a:stretch>
        </p:blipFill>
        <p:spPr>
          <a:xfrm>
            <a:off x="5598939" y="4201316"/>
            <a:ext cx="4197927" cy="2360966"/>
          </a:xfrm>
          <a:prstGeom prst="rect">
            <a:avLst/>
          </a:prstGeom>
        </p:spPr>
      </p:pic>
    </p:spTree>
    <p:extLst>
      <p:ext uri="{BB962C8B-B14F-4D97-AF65-F5344CB8AC3E}">
        <p14:creationId xmlns:p14="http://schemas.microsoft.com/office/powerpoint/2010/main" val="103659541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C381F-50B3-F24B-BAC9-EA33E129CFA0}"/>
              </a:ext>
            </a:extLst>
          </p:cNvPr>
          <p:cNvSpPr>
            <a:spLocks noGrp="1"/>
          </p:cNvSpPr>
          <p:nvPr>
            <p:ph type="title"/>
          </p:nvPr>
        </p:nvSpPr>
        <p:spPr>
          <a:xfrm>
            <a:off x="1637583" y="753228"/>
            <a:ext cx="9613861" cy="1080938"/>
          </a:xfrm>
        </p:spPr>
        <p:txBody>
          <a:bodyPr>
            <a:normAutofit/>
          </a:bodyPr>
          <a:lstStyle/>
          <a:p>
            <a:r>
              <a:rPr lang="en-US" dirty="0">
                <a:latin typeface="Avenir Book" panose="02000503020000020003" pitchFamily="2" charset="0"/>
              </a:rPr>
              <a:t>DS – Simple Linear Regression (Part I)</a:t>
            </a:r>
          </a:p>
        </p:txBody>
      </p:sp>
      <p:pic>
        <p:nvPicPr>
          <p:cNvPr id="4" name="Picture 3" descr="Icon&#10;&#10;Description automatically generated">
            <a:extLst>
              <a:ext uri="{FF2B5EF4-FFF2-40B4-BE49-F238E27FC236}">
                <a16:creationId xmlns:a16="http://schemas.microsoft.com/office/drawing/2014/main" id="{F9B8C254-D151-6E40-8CB2-D474659CDE2E}"/>
              </a:ext>
            </a:extLst>
          </p:cNvPr>
          <p:cNvPicPr>
            <a:picLocks noChangeAspect="1"/>
          </p:cNvPicPr>
          <p:nvPr/>
        </p:nvPicPr>
        <p:blipFill>
          <a:blip r:embed="rId2"/>
          <a:stretch>
            <a:fillRect/>
          </a:stretch>
        </p:blipFill>
        <p:spPr>
          <a:xfrm>
            <a:off x="255210" y="843466"/>
            <a:ext cx="850222" cy="900462"/>
          </a:xfrm>
          <a:prstGeom prst="rect">
            <a:avLst/>
          </a:prstGeom>
        </p:spPr>
      </p:pic>
      <p:sp>
        <p:nvSpPr>
          <p:cNvPr id="5" name="Content Placeholder 5">
            <a:extLst>
              <a:ext uri="{FF2B5EF4-FFF2-40B4-BE49-F238E27FC236}">
                <a16:creationId xmlns:a16="http://schemas.microsoft.com/office/drawing/2014/main" id="{0C7CD6ED-E0EB-CC4E-B5D6-846AF26DA305}"/>
              </a:ext>
            </a:extLst>
          </p:cNvPr>
          <p:cNvSpPr>
            <a:spLocks noGrp="1"/>
          </p:cNvSpPr>
          <p:nvPr>
            <p:ph idx="1"/>
          </p:nvPr>
        </p:nvSpPr>
        <p:spPr>
          <a:xfrm>
            <a:off x="680322" y="2336873"/>
            <a:ext cx="9879524" cy="3599316"/>
          </a:xfrm>
        </p:spPr>
        <p:txBody>
          <a:bodyPr numCol="1">
            <a:noAutofit/>
          </a:bodyPr>
          <a:lstStyle/>
          <a:p>
            <a:r>
              <a:rPr lang="en-US" sz="2200" dirty="0">
                <a:latin typeface="Avenir Book" panose="02000503020000020003" pitchFamily="2" charset="0"/>
              </a:rPr>
              <a:t>Regression models are used to estimate the relationship between variables by fitting a line through the observed data. A simple linear regression is used to estimate the relationship between 2 variables by fitting a straight line  (</a:t>
            </a:r>
            <a:r>
              <a:rPr lang="en-US" sz="2200" i="1" dirty="0">
                <a:latin typeface="Avenir Book" panose="02000503020000020003" pitchFamily="2" charset="0"/>
              </a:rPr>
              <a:t>definition by </a:t>
            </a:r>
            <a:r>
              <a:rPr lang="en-US" sz="2200" i="1" dirty="0" err="1">
                <a:latin typeface="Avenir Book" panose="02000503020000020003" pitchFamily="2" charset="0"/>
              </a:rPr>
              <a:t>Scribbr</a:t>
            </a:r>
            <a:r>
              <a:rPr lang="en-US" sz="2200" dirty="0">
                <a:latin typeface="Avenir Book" panose="02000503020000020003" pitchFamily="2" charset="0"/>
              </a:rPr>
              <a:t>).</a:t>
            </a:r>
          </a:p>
          <a:p>
            <a:r>
              <a:rPr lang="en-US" sz="2200" dirty="0">
                <a:latin typeface="Avenir Book" panose="02000503020000020003" pitchFamily="2" charset="0"/>
              </a:rPr>
              <a:t>This method is applied to the project’s mileage analysis. Amazon contractors cannot predict how much mileage they’ll add to their vehicle once they conclude a block, </a:t>
            </a:r>
            <a:r>
              <a:rPr lang="en-US" sz="2200" u="sng" dirty="0">
                <a:latin typeface="Avenir Book" panose="02000503020000020003" pitchFamily="2" charset="0"/>
              </a:rPr>
              <a:t>before</a:t>
            </a:r>
            <a:r>
              <a:rPr lang="en-US" sz="2200" dirty="0">
                <a:latin typeface="Avenir Book" panose="02000503020000020003" pitchFamily="2" charset="0"/>
              </a:rPr>
              <a:t> they arrive to the warehouse. </a:t>
            </a:r>
          </a:p>
          <a:p>
            <a:r>
              <a:rPr lang="en-US" sz="2200" dirty="0">
                <a:latin typeface="Avenir Book" panose="02000503020000020003" pitchFamily="2" charset="0"/>
              </a:rPr>
              <a:t>This project includes 2 simple linear regression models, the first includes time data and the second models a relationship between mileage and the total package number (per block). Regression is a predictive modelling technique (</a:t>
            </a:r>
            <a:r>
              <a:rPr lang="en-US" sz="2200" i="1" dirty="0">
                <a:latin typeface="Avenir Book" panose="02000503020000020003" pitchFamily="2" charset="0"/>
              </a:rPr>
              <a:t>definition by </a:t>
            </a:r>
            <a:r>
              <a:rPr lang="en-US" sz="2200" i="1" dirty="0" err="1">
                <a:latin typeface="Avenir Book" panose="02000503020000020003" pitchFamily="2" charset="0"/>
              </a:rPr>
              <a:t>Edureka</a:t>
            </a:r>
            <a:r>
              <a:rPr lang="en-US" sz="2200" dirty="0">
                <a:latin typeface="Avenir Book" panose="02000503020000020003" pitchFamily="2" charset="0"/>
              </a:rPr>
              <a:t>).</a:t>
            </a:r>
          </a:p>
        </p:txBody>
      </p:sp>
      <p:pic>
        <p:nvPicPr>
          <p:cNvPr id="10" name="Picture 9" descr="A picture containing clock&#10;&#10;Description automatically generated">
            <a:extLst>
              <a:ext uri="{FF2B5EF4-FFF2-40B4-BE49-F238E27FC236}">
                <a16:creationId xmlns:a16="http://schemas.microsoft.com/office/drawing/2014/main" id="{C23A3A6E-0653-9840-9A28-6A465862D71C}"/>
              </a:ext>
            </a:extLst>
          </p:cNvPr>
          <p:cNvPicPr>
            <a:picLocks noChangeAspect="1"/>
          </p:cNvPicPr>
          <p:nvPr/>
        </p:nvPicPr>
        <p:blipFill>
          <a:blip r:embed="rId3"/>
          <a:stretch>
            <a:fillRect/>
          </a:stretch>
        </p:blipFill>
        <p:spPr>
          <a:xfrm>
            <a:off x="5374529" y="5788016"/>
            <a:ext cx="1069984" cy="1069984"/>
          </a:xfrm>
          <a:prstGeom prst="rect">
            <a:avLst/>
          </a:prstGeom>
        </p:spPr>
      </p:pic>
    </p:spTree>
    <p:extLst>
      <p:ext uri="{BB962C8B-B14F-4D97-AF65-F5344CB8AC3E}">
        <p14:creationId xmlns:p14="http://schemas.microsoft.com/office/powerpoint/2010/main" val="5817486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C381F-50B3-F24B-BAC9-EA33E129CFA0}"/>
              </a:ext>
            </a:extLst>
          </p:cNvPr>
          <p:cNvSpPr>
            <a:spLocks noGrp="1"/>
          </p:cNvSpPr>
          <p:nvPr>
            <p:ph type="title"/>
          </p:nvPr>
        </p:nvSpPr>
        <p:spPr>
          <a:xfrm>
            <a:off x="1637583" y="753228"/>
            <a:ext cx="9613861" cy="1080938"/>
          </a:xfrm>
        </p:spPr>
        <p:txBody>
          <a:bodyPr>
            <a:normAutofit/>
          </a:bodyPr>
          <a:lstStyle/>
          <a:p>
            <a:r>
              <a:rPr lang="en-US" dirty="0">
                <a:latin typeface="Avenir Book" panose="02000503020000020003" pitchFamily="2" charset="0"/>
              </a:rPr>
              <a:t>DS – Simple Linear Regression (Part II)</a:t>
            </a:r>
          </a:p>
        </p:txBody>
      </p:sp>
      <p:pic>
        <p:nvPicPr>
          <p:cNvPr id="4" name="Picture 3" descr="Icon&#10;&#10;Description automatically generated">
            <a:extLst>
              <a:ext uri="{FF2B5EF4-FFF2-40B4-BE49-F238E27FC236}">
                <a16:creationId xmlns:a16="http://schemas.microsoft.com/office/drawing/2014/main" id="{F9B8C254-D151-6E40-8CB2-D474659CDE2E}"/>
              </a:ext>
            </a:extLst>
          </p:cNvPr>
          <p:cNvPicPr>
            <a:picLocks noChangeAspect="1"/>
          </p:cNvPicPr>
          <p:nvPr/>
        </p:nvPicPr>
        <p:blipFill>
          <a:blip r:embed="rId2"/>
          <a:stretch>
            <a:fillRect/>
          </a:stretch>
        </p:blipFill>
        <p:spPr>
          <a:xfrm>
            <a:off x="255210" y="843466"/>
            <a:ext cx="850222" cy="900462"/>
          </a:xfrm>
          <a:prstGeom prst="rect">
            <a:avLst/>
          </a:prstGeom>
        </p:spPr>
      </p:pic>
      <p:sp>
        <p:nvSpPr>
          <p:cNvPr id="5" name="Content Placeholder 5">
            <a:extLst>
              <a:ext uri="{FF2B5EF4-FFF2-40B4-BE49-F238E27FC236}">
                <a16:creationId xmlns:a16="http://schemas.microsoft.com/office/drawing/2014/main" id="{0C7CD6ED-E0EB-CC4E-B5D6-846AF26DA305}"/>
              </a:ext>
            </a:extLst>
          </p:cNvPr>
          <p:cNvSpPr>
            <a:spLocks noGrp="1"/>
          </p:cNvSpPr>
          <p:nvPr>
            <p:ph idx="1"/>
          </p:nvPr>
        </p:nvSpPr>
        <p:spPr>
          <a:xfrm>
            <a:off x="680321" y="2336872"/>
            <a:ext cx="9761537" cy="4152417"/>
          </a:xfrm>
        </p:spPr>
        <p:txBody>
          <a:bodyPr numCol="1">
            <a:noAutofit/>
          </a:bodyPr>
          <a:lstStyle/>
          <a:p>
            <a:r>
              <a:rPr lang="en-US" sz="2200" dirty="0">
                <a:latin typeface="Avenir Book" panose="02000503020000020003" pitchFamily="2" charset="0"/>
              </a:rPr>
              <a:t>Historical data was included on the 1</a:t>
            </a:r>
            <a:r>
              <a:rPr lang="en-US" sz="2200" baseline="30000" dirty="0">
                <a:latin typeface="Avenir Book" panose="02000503020000020003" pitchFamily="2" charset="0"/>
              </a:rPr>
              <a:t>st</a:t>
            </a:r>
            <a:r>
              <a:rPr lang="en-US" sz="2200" dirty="0">
                <a:latin typeface="Avenir Book" panose="02000503020000020003" pitchFamily="2" charset="0"/>
              </a:rPr>
              <a:t> model in addition to the rows from the Amazon-</a:t>
            </a:r>
            <a:r>
              <a:rPr lang="en-US" sz="2200" dirty="0" err="1">
                <a:latin typeface="Avenir Book" panose="02000503020000020003" pitchFamily="2" charset="0"/>
              </a:rPr>
              <a:t>Flex_RDF</a:t>
            </a:r>
            <a:r>
              <a:rPr lang="en-US" sz="2200" dirty="0">
                <a:latin typeface="Avenir Book" panose="02000503020000020003" pitchFamily="2" charset="0"/>
              </a:rPr>
              <a:t> (Raw Data File). Historical data is defined by the author as the information related to Amazon-Flex’s project that was compiled </a:t>
            </a:r>
            <a:r>
              <a:rPr lang="en-US" sz="2200" u="sng" dirty="0">
                <a:latin typeface="Avenir Book" panose="02000503020000020003" pitchFamily="2" charset="0"/>
              </a:rPr>
              <a:t>before</a:t>
            </a:r>
            <a:r>
              <a:rPr lang="en-US" sz="2200" dirty="0">
                <a:latin typeface="Avenir Book" panose="02000503020000020003" pitchFamily="2" charset="0"/>
              </a:rPr>
              <a:t> this project began. Mileage historical data is NOT included in the raw data file.</a:t>
            </a:r>
          </a:p>
          <a:p>
            <a:r>
              <a:rPr lang="en-US" sz="2200" dirty="0">
                <a:latin typeface="Avenir Book" panose="02000503020000020003" pitchFamily="2" charset="0"/>
              </a:rPr>
              <a:t>The first simple linear regression model (time vs. mileage) uses data ranging from Nov. 2020 – Feb. 2021 because the current dataset is not large enough yet to efficiently “train” the model. The graph’s appearance will possibly change as more data gets added. </a:t>
            </a:r>
          </a:p>
          <a:p>
            <a:r>
              <a:rPr lang="en-US" sz="2200" dirty="0">
                <a:latin typeface="Avenir Book" panose="02000503020000020003" pitchFamily="2" charset="0"/>
              </a:rPr>
              <a:t>Note: Every linear regression modelling technique is a machine learning method. In this case, we are “teaching” the model to predict whether future route mileage will increase or not (</a:t>
            </a:r>
            <a:r>
              <a:rPr lang="en-US" sz="2200" i="1" dirty="0">
                <a:latin typeface="Avenir Book" panose="02000503020000020003" pitchFamily="2" charset="0"/>
              </a:rPr>
              <a:t>Concept by </a:t>
            </a:r>
            <a:r>
              <a:rPr lang="en-US" sz="2200" i="1" dirty="0" err="1">
                <a:latin typeface="Avenir Book" panose="02000503020000020003" pitchFamily="2" charset="0"/>
              </a:rPr>
              <a:t>Movidev</a:t>
            </a:r>
            <a:r>
              <a:rPr lang="en-US" sz="2200" dirty="0">
                <a:latin typeface="Avenir Book" panose="02000503020000020003" pitchFamily="2" charset="0"/>
              </a:rPr>
              <a:t>).</a:t>
            </a:r>
          </a:p>
        </p:txBody>
      </p:sp>
    </p:spTree>
    <p:extLst>
      <p:ext uri="{BB962C8B-B14F-4D97-AF65-F5344CB8AC3E}">
        <p14:creationId xmlns:p14="http://schemas.microsoft.com/office/powerpoint/2010/main" val="367016600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C381F-50B3-F24B-BAC9-EA33E129CFA0}"/>
              </a:ext>
            </a:extLst>
          </p:cNvPr>
          <p:cNvSpPr>
            <a:spLocks noGrp="1"/>
          </p:cNvSpPr>
          <p:nvPr>
            <p:ph type="title"/>
          </p:nvPr>
        </p:nvSpPr>
        <p:spPr>
          <a:xfrm>
            <a:off x="1637583" y="753228"/>
            <a:ext cx="9613861" cy="1080938"/>
          </a:xfrm>
        </p:spPr>
        <p:txBody>
          <a:bodyPr>
            <a:normAutofit/>
          </a:bodyPr>
          <a:lstStyle/>
          <a:p>
            <a:r>
              <a:rPr lang="en-US" dirty="0">
                <a:latin typeface="Avenir Book" panose="02000503020000020003" pitchFamily="2" charset="0"/>
              </a:rPr>
              <a:t>DS – Simple Linear Regression (Part III)</a:t>
            </a:r>
          </a:p>
        </p:txBody>
      </p:sp>
      <p:pic>
        <p:nvPicPr>
          <p:cNvPr id="4" name="Picture 3" descr="Icon&#10;&#10;Description automatically generated">
            <a:extLst>
              <a:ext uri="{FF2B5EF4-FFF2-40B4-BE49-F238E27FC236}">
                <a16:creationId xmlns:a16="http://schemas.microsoft.com/office/drawing/2014/main" id="{F9B8C254-D151-6E40-8CB2-D474659CDE2E}"/>
              </a:ext>
            </a:extLst>
          </p:cNvPr>
          <p:cNvPicPr>
            <a:picLocks noChangeAspect="1"/>
          </p:cNvPicPr>
          <p:nvPr/>
        </p:nvPicPr>
        <p:blipFill>
          <a:blip r:embed="rId2"/>
          <a:stretch>
            <a:fillRect/>
          </a:stretch>
        </p:blipFill>
        <p:spPr>
          <a:xfrm>
            <a:off x="255210" y="843466"/>
            <a:ext cx="850222" cy="900462"/>
          </a:xfrm>
          <a:prstGeom prst="rect">
            <a:avLst/>
          </a:prstGeom>
        </p:spPr>
      </p:pic>
      <p:sp>
        <p:nvSpPr>
          <p:cNvPr id="5" name="Content Placeholder 5">
            <a:extLst>
              <a:ext uri="{FF2B5EF4-FFF2-40B4-BE49-F238E27FC236}">
                <a16:creationId xmlns:a16="http://schemas.microsoft.com/office/drawing/2014/main" id="{0C7CD6ED-E0EB-CC4E-B5D6-846AF26DA305}"/>
              </a:ext>
            </a:extLst>
          </p:cNvPr>
          <p:cNvSpPr>
            <a:spLocks noGrp="1"/>
          </p:cNvSpPr>
          <p:nvPr>
            <p:ph idx="1"/>
          </p:nvPr>
        </p:nvSpPr>
        <p:spPr>
          <a:xfrm>
            <a:off x="680321" y="2336873"/>
            <a:ext cx="9761537" cy="3599316"/>
          </a:xfrm>
        </p:spPr>
        <p:txBody>
          <a:bodyPr numCol="1">
            <a:noAutofit/>
          </a:bodyPr>
          <a:lstStyle/>
          <a:p>
            <a:r>
              <a:rPr lang="en-US" sz="2000" dirty="0">
                <a:latin typeface="Avenir Book" panose="02000503020000020003" pitchFamily="2" charset="0"/>
              </a:rPr>
              <a:t>The first simple linear regression technique models time (specific dates) vs. mileage per block.</a:t>
            </a:r>
          </a:p>
          <a:p>
            <a:endParaRPr lang="en-US" sz="2200" dirty="0">
              <a:latin typeface="Avenir Book" panose="02000503020000020003" pitchFamily="2" charset="0"/>
            </a:endParaRPr>
          </a:p>
        </p:txBody>
      </p:sp>
      <p:pic>
        <p:nvPicPr>
          <p:cNvPr id="8" name="Picture 7" descr="Chart, scatter chart&#10;&#10;Description automatically generated">
            <a:extLst>
              <a:ext uri="{FF2B5EF4-FFF2-40B4-BE49-F238E27FC236}">
                <a16:creationId xmlns:a16="http://schemas.microsoft.com/office/drawing/2014/main" id="{A523263E-64A7-464F-89B2-2106417CCD91}"/>
              </a:ext>
            </a:extLst>
          </p:cNvPr>
          <p:cNvPicPr>
            <a:picLocks noChangeAspect="1"/>
          </p:cNvPicPr>
          <p:nvPr/>
        </p:nvPicPr>
        <p:blipFill>
          <a:blip r:embed="rId3"/>
          <a:stretch>
            <a:fillRect/>
          </a:stretch>
        </p:blipFill>
        <p:spPr>
          <a:xfrm>
            <a:off x="1503639" y="3058555"/>
            <a:ext cx="5518221" cy="3457435"/>
          </a:xfrm>
          <a:prstGeom prst="rect">
            <a:avLst/>
          </a:prstGeom>
        </p:spPr>
      </p:pic>
      <p:pic>
        <p:nvPicPr>
          <p:cNvPr id="11" name="Picture 10" descr="Table&#10;&#10;Description automatically generated">
            <a:extLst>
              <a:ext uri="{FF2B5EF4-FFF2-40B4-BE49-F238E27FC236}">
                <a16:creationId xmlns:a16="http://schemas.microsoft.com/office/drawing/2014/main" id="{BCF5CCB5-8159-DE47-8408-425F5F829FC7}"/>
              </a:ext>
            </a:extLst>
          </p:cNvPr>
          <p:cNvPicPr>
            <a:picLocks noChangeAspect="1"/>
          </p:cNvPicPr>
          <p:nvPr/>
        </p:nvPicPr>
        <p:blipFill>
          <a:blip r:embed="rId4"/>
          <a:stretch>
            <a:fillRect/>
          </a:stretch>
        </p:blipFill>
        <p:spPr>
          <a:xfrm>
            <a:off x="7487634" y="3058556"/>
            <a:ext cx="2390017" cy="3457434"/>
          </a:xfrm>
          <a:prstGeom prst="rect">
            <a:avLst/>
          </a:prstGeom>
        </p:spPr>
      </p:pic>
      <p:sp>
        <p:nvSpPr>
          <p:cNvPr id="12" name="TextBox 11">
            <a:extLst>
              <a:ext uri="{FF2B5EF4-FFF2-40B4-BE49-F238E27FC236}">
                <a16:creationId xmlns:a16="http://schemas.microsoft.com/office/drawing/2014/main" id="{73B0D170-88C7-BD47-A405-A1973CB0CCE2}"/>
              </a:ext>
            </a:extLst>
          </p:cNvPr>
          <p:cNvSpPr txBox="1"/>
          <p:nvPr/>
        </p:nvSpPr>
        <p:spPr>
          <a:xfrm>
            <a:off x="1503639" y="6574444"/>
            <a:ext cx="5463355" cy="261610"/>
          </a:xfrm>
          <a:prstGeom prst="rect">
            <a:avLst/>
          </a:prstGeom>
          <a:noFill/>
        </p:spPr>
        <p:txBody>
          <a:bodyPr wrap="none" rtlCol="0">
            <a:spAutoFit/>
          </a:bodyPr>
          <a:lstStyle/>
          <a:p>
            <a:r>
              <a:rPr lang="en-US" sz="1100" i="1" dirty="0">
                <a:latin typeface="Avenir Book" panose="02000503020000020003" pitchFamily="2" charset="0"/>
              </a:rPr>
              <a:t>A) This is NOT the linear regression model. This scatter plot includes historical data.</a:t>
            </a:r>
          </a:p>
        </p:txBody>
      </p:sp>
      <p:sp>
        <p:nvSpPr>
          <p:cNvPr id="13" name="TextBox 12">
            <a:extLst>
              <a:ext uri="{FF2B5EF4-FFF2-40B4-BE49-F238E27FC236}">
                <a16:creationId xmlns:a16="http://schemas.microsoft.com/office/drawing/2014/main" id="{315B5EAD-7789-6946-AF1E-53237A4CEF1F}"/>
              </a:ext>
            </a:extLst>
          </p:cNvPr>
          <p:cNvSpPr txBox="1"/>
          <p:nvPr/>
        </p:nvSpPr>
        <p:spPr>
          <a:xfrm>
            <a:off x="7487634" y="6574444"/>
            <a:ext cx="2374368" cy="261610"/>
          </a:xfrm>
          <a:prstGeom prst="rect">
            <a:avLst/>
          </a:prstGeom>
          <a:noFill/>
        </p:spPr>
        <p:txBody>
          <a:bodyPr wrap="none" rtlCol="0">
            <a:spAutoFit/>
          </a:bodyPr>
          <a:lstStyle/>
          <a:p>
            <a:r>
              <a:rPr lang="en-US" sz="1100" i="1" dirty="0">
                <a:latin typeface="Avenir Book" panose="02000503020000020003" pitchFamily="2" charset="0"/>
              </a:rPr>
              <a:t>B) Mileage analysis’ basic statistics.</a:t>
            </a:r>
          </a:p>
        </p:txBody>
      </p:sp>
    </p:spTree>
    <p:extLst>
      <p:ext uri="{BB962C8B-B14F-4D97-AF65-F5344CB8AC3E}">
        <p14:creationId xmlns:p14="http://schemas.microsoft.com/office/powerpoint/2010/main" val="25545902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C381F-50B3-F24B-BAC9-EA33E129CFA0}"/>
              </a:ext>
            </a:extLst>
          </p:cNvPr>
          <p:cNvSpPr>
            <a:spLocks noGrp="1"/>
          </p:cNvSpPr>
          <p:nvPr>
            <p:ph type="title"/>
          </p:nvPr>
        </p:nvSpPr>
        <p:spPr>
          <a:xfrm>
            <a:off x="1637583" y="753228"/>
            <a:ext cx="9613861" cy="1080938"/>
          </a:xfrm>
        </p:spPr>
        <p:txBody>
          <a:bodyPr>
            <a:normAutofit/>
          </a:bodyPr>
          <a:lstStyle/>
          <a:p>
            <a:r>
              <a:rPr lang="en-US" dirty="0">
                <a:latin typeface="Avenir Book" panose="02000503020000020003" pitchFamily="2" charset="0"/>
              </a:rPr>
              <a:t>DS – Simple Linear Regression (Part IV)</a:t>
            </a:r>
          </a:p>
        </p:txBody>
      </p:sp>
      <p:pic>
        <p:nvPicPr>
          <p:cNvPr id="4" name="Picture 3" descr="Icon&#10;&#10;Description automatically generated">
            <a:extLst>
              <a:ext uri="{FF2B5EF4-FFF2-40B4-BE49-F238E27FC236}">
                <a16:creationId xmlns:a16="http://schemas.microsoft.com/office/drawing/2014/main" id="{F9B8C254-D151-6E40-8CB2-D474659CDE2E}"/>
              </a:ext>
            </a:extLst>
          </p:cNvPr>
          <p:cNvPicPr>
            <a:picLocks noChangeAspect="1"/>
          </p:cNvPicPr>
          <p:nvPr/>
        </p:nvPicPr>
        <p:blipFill>
          <a:blip r:embed="rId2"/>
          <a:stretch>
            <a:fillRect/>
          </a:stretch>
        </p:blipFill>
        <p:spPr>
          <a:xfrm>
            <a:off x="255210" y="843466"/>
            <a:ext cx="850222" cy="900462"/>
          </a:xfrm>
          <a:prstGeom prst="rect">
            <a:avLst/>
          </a:prstGeom>
        </p:spPr>
      </p:pic>
      <p:sp>
        <p:nvSpPr>
          <p:cNvPr id="12" name="TextBox 11">
            <a:extLst>
              <a:ext uri="{FF2B5EF4-FFF2-40B4-BE49-F238E27FC236}">
                <a16:creationId xmlns:a16="http://schemas.microsoft.com/office/drawing/2014/main" id="{73B0D170-88C7-BD47-A405-A1973CB0CCE2}"/>
              </a:ext>
            </a:extLst>
          </p:cNvPr>
          <p:cNvSpPr txBox="1"/>
          <p:nvPr/>
        </p:nvSpPr>
        <p:spPr>
          <a:xfrm>
            <a:off x="1932498" y="6193099"/>
            <a:ext cx="7184018" cy="646331"/>
          </a:xfrm>
          <a:prstGeom prst="rect">
            <a:avLst/>
          </a:prstGeom>
          <a:noFill/>
        </p:spPr>
        <p:txBody>
          <a:bodyPr wrap="none" rtlCol="0">
            <a:spAutoFit/>
          </a:bodyPr>
          <a:lstStyle/>
          <a:p>
            <a:r>
              <a:rPr lang="en-US" sz="1200" i="1" dirty="0">
                <a:latin typeface="Avenir Book" panose="02000503020000020003" pitchFamily="2" charset="0"/>
              </a:rPr>
              <a:t>A)  First simple linear regression model (time vs. mileage). The dark blue line represents the prediction </a:t>
            </a:r>
          </a:p>
          <a:p>
            <a:r>
              <a:rPr lang="en-US" sz="1200" i="1" dirty="0">
                <a:latin typeface="Avenir Book" panose="02000503020000020003" pitchFamily="2" charset="0"/>
              </a:rPr>
              <a:t>values. In this case the model assumes that route mileage will increase, however the dataset needs </a:t>
            </a:r>
          </a:p>
          <a:p>
            <a:r>
              <a:rPr lang="en-US" sz="1200" i="1" dirty="0">
                <a:latin typeface="Avenir Book" panose="02000503020000020003" pitchFamily="2" charset="0"/>
              </a:rPr>
              <a:t>to be larger to be more efficient and behavior (prediction) might change as more data gets compiled.</a:t>
            </a:r>
          </a:p>
        </p:txBody>
      </p:sp>
      <p:pic>
        <p:nvPicPr>
          <p:cNvPr id="14" name="Picture 13" descr="Chart, scatter chart&#10;&#10;Description automatically generated">
            <a:extLst>
              <a:ext uri="{FF2B5EF4-FFF2-40B4-BE49-F238E27FC236}">
                <a16:creationId xmlns:a16="http://schemas.microsoft.com/office/drawing/2014/main" id="{8ACDC8D0-8096-8248-9D06-F330EC6BF2AB}"/>
              </a:ext>
            </a:extLst>
          </p:cNvPr>
          <p:cNvPicPr>
            <a:picLocks noChangeAspect="1"/>
          </p:cNvPicPr>
          <p:nvPr/>
        </p:nvPicPr>
        <p:blipFill>
          <a:blip r:embed="rId3"/>
          <a:stretch>
            <a:fillRect/>
          </a:stretch>
        </p:blipFill>
        <p:spPr>
          <a:xfrm>
            <a:off x="1932498" y="2119756"/>
            <a:ext cx="7019773" cy="4073343"/>
          </a:xfrm>
          <a:prstGeom prst="rect">
            <a:avLst/>
          </a:prstGeom>
        </p:spPr>
      </p:pic>
    </p:spTree>
    <p:extLst>
      <p:ext uri="{BB962C8B-B14F-4D97-AF65-F5344CB8AC3E}">
        <p14:creationId xmlns:p14="http://schemas.microsoft.com/office/powerpoint/2010/main" val="87522167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C381F-50B3-F24B-BAC9-EA33E129CFA0}"/>
              </a:ext>
            </a:extLst>
          </p:cNvPr>
          <p:cNvSpPr>
            <a:spLocks noGrp="1"/>
          </p:cNvSpPr>
          <p:nvPr>
            <p:ph type="title"/>
          </p:nvPr>
        </p:nvSpPr>
        <p:spPr>
          <a:xfrm>
            <a:off x="1637583" y="753228"/>
            <a:ext cx="9613861" cy="1080938"/>
          </a:xfrm>
        </p:spPr>
        <p:txBody>
          <a:bodyPr>
            <a:normAutofit/>
          </a:bodyPr>
          <a:lstStyle/>
          <a:p>
            <a:r>
              <a:rPr lang="en-US" dirty="0">
                <a:latin typeface="Avenir Book" panose="02000503020000020003" pitchFamily="2" charset="0"/>
              </a:rPr>
              <a:t>DS – Simple Linear Regression (Part V)</a:t>
            </a:r>
          </a:p>
        </p:txBody>
      </p:sp>
      <p:pic>
        <p:nvPicPr>
          <p:cNvPr id="4" name="Picture 3" descr="Icon&#10;&#10;Description automatically generated">
            <a:extLst>
              <a:ext uri="{FF2B5EF4-FFF2-40B4-BE49-F238E27FC236}">
                <a16:creationId xmlns:a16="http://schemas.microsoft.com/office/drawing/2014/main" id="{F9B8C254-D151-6E40-8CB2-D474659CDE2E}"/>
              </a:ext>
            </a:extLst>
          </p:cNvPr>
          <p:cNvPicPr>
            <a:picLocks noChangeAspect="1"/>
          </p:cNvPicPr>
          <p:nvPr/>
        </p:nvPicPr>
        <p:blipFill>
          <a:blip r:embed="rId2"/>
          <a:stretch>
            <a:fillRect/>
          </a:stretch>
        </p:blipFill>
        <p:spPr>
          <a:xfrm>
            <a:off x="255210" y="843466"/>
            <a:ext cx="850222" cy="900462"/>
          </a:xfrm>
          <a:prstGeom prst="rect">
            <a:avLst/>
          </a:prstGeom>
        </p:spPr>
      </p:pic>
      <p:sp>
        <p:nvSpPr>
          <p:cNvPr id="5" name="Content Placeholder 5">
            <a:extLst>
              <a:ext uri="{FF2B5EF4-FFF2-40B4-BE49-F238E27FC236}">
                <a16:creationId xmlns:a16="http://schemas.microsoft.com/office/drawing/2014/main" id="{0C7CD6ED-E0EB-CC4E-B5D6-846AF26DA305}"/>
              </a:ext>
            </a:extLst>
          </p:cNvPr>
          <p:cNvSpPr>
            <a:spLocks noGrp="1"/>
          </p:cNvSpPr>
          <p:nvPr>
            <p:ph idx="1"/>
          </p:nvPr>
        </p:nvSpPr>
        <p:spPr>
          <a:xfrm>
            <a:off x="680321" y="2336872"/>
            <a:ext cx="10086002" cy="4152417"/>
          </a:xfrm>
        </p:spPr>
        <p:txBody>
          <a:bodyPr numCol="1">
            <a:noAutofit/>
          </a:bodyPr>
          <a:lstStyle/>
          <a:p>
            <a:r>
              <a:rPr lang="en-US" sz="2200" dirty="0">
                <a:latin typeface="Avenir Book" panose="02000503020000020003" pitchFamily="2" charset="0"/>
              </a:rPr>
              <a:t>The 2</a:t>
            </a:r>
            <a:r>
              <a:rPr lang="en-US" sz="2200" baseline="30000" dirty="0">
                <a:latin typeface="Avenir Book" panose="02000503020000020003" pitchFamily="2" charset="0"/>
              </a:rPr>
              <a:t>nd</a:t>
            </a:r>
            <a:r>
              <a:rPr lang="en-US" sz="2200" dirty="0">
                <a:latin typeface="Avenir Book" panose="02000503020000020003" pitchFamily="2" charset="0"/>
              </a:rPr>
              <a:t> simple linear regression technique models route mileage vs. total package number (per route). Since the current dataset is not large enough yet to efficiently “train” the model, the graph’s appearance will possibly change as more data gets compiled. </a:t>
            </a:r>
          </a:p>
          <a:p>
            <a:r>
              <a:rPr lang="en-US" sz="2200" dirty="0">
                <a:latin typeface="Avenir Book" panose="02000503020000020003" pitchFamily="2" charset="0"/>
              </a:rPr>
              <a:t>Historical data was NOT included on the 2</a:t>
            </a:r>
            <a:r>
              <a:rPr lang="en-US" sz="2200" baseline="30000" dirty="0">
                <a:latin typeface="Avenir Book" panose="02000503020000020003" pitchFamily="2" charset="0"/>
              </a:rPr>
              <a:t>nd</a:t>
            </a:r>
            <a:r>
              <a:rPr lang="en-US" sz="2200" dirty="0">
                <a:latin typeface="Avenir Book" panose="02000503020000020003" pitchFamily="2" charset="0"/>
              </a:rPr>
              <a:t> model. Total package number per block data wasn’t manually compiled prior to this project. Historical data is defined by the author as the information related to Amazon-Flex’s project that was compiled </a:t>
            </a:r>
            <a:r>
              <a:rPr lang="en-US" sz="2200" u="sng" dirty="0">
                <a:latin typeface="Avenir Book" panose="02000503020000020003" pitchFamily="2" charset="0"/>
              </a:rPr>
              <a:t>before</a:t>
            </a:r>
            <a:r>
              <a:rPr lang="en-US" sz="2200" dirty="0">
                <a:latin typeface="Avenir Book" panose="02000503020000020003" pitchFamily="2" charset="0"/>
              </a:rPr>
              <a:t> this project began. Only 2021 data is included in the 2</a:t>
            </a:r>
            <a:r>
              <a:rPr lang="en-US" sz="2200" baseline="30000" dirty="0">
                <a:latin typeface="Avenir Book" panose="02000503020000020003" pitchFamily="2" charset="0"/>
              </a:rPr>
              <a:t>nd</a:t>
            </a:r>
            <a:r>
              <a:rPr lang="en-US" sz="2200" dirty="0">
                <a:latin typeface="Avenir Book" panose="02000503020000020003" pitchFamily="2" charset="0"/>
              </a:rPr>
              <a:t> model.</a:t>
            </a:r>
          </a:p>
          <a:p>
            <a:r>
              <a:rPr lang="en-US" sz="2200" dirty="0">
                <a:latin typeface="Avenir Book" panose="02000503020000020003" pitchFamily="2" charset="0"/>
              </a:rPr>
              <a:t>Note: Every linear regression modelling technique is a machine learning method. In this case we are “teaching” the model to predict if increasing mileage gets reflected on the given (random) package number in each block (</a:t>
            </a:r>
            <a:r>
              <a:rPr lang="en-US" sz="2200" i="1" dirty="0">
                <a:latin typeface="Avenir Book" panose="02000503020000020003" pitchFamily="2" charset="0"/>
              </a:rPr>
              <a:t>Concept by </a:t>
            </a:r>
            <a:r>
              <a:rPr lang="en-US" sz="2200" i="1" dirty="0" err="1">
                <a:latin typeface="Avenir Book" panose="02000503020000020003" pitchFamily="2" charset="0"/>
              </a:rPr>
              <a:t>Movidev</a:t>
            </a:r>
            <a:r>
              <a:rPr lang="en-US" sz="2200" dirty="0">
                <a:latin typeface="Avenir Book" panose="02000503020000020003" pitchFamily="2" charset="0"/>
              </a:rPr>
              <a:t>).</a:t>
            </a:r>
          </a:p>
        </p:txBody>
      </p:sp>
    </p:spTree>
    <p:extLst>
      <p:ext uri="{BB962C8B-B14F-4D97-AF65-F5344CB8AC3E}">
        <p14:creationId xmlns:p14="http://schemas.microsoft.com/office/powerpoint/2010/main" val="263149567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C381F-50B3-F24B-BAC9-EA33E129CFA0}"/>
              </a:ext>
            </a:extLst>
          </p:cNvPr>
          <p:cNvSpPr>
            <a:spLocks noGrp="1"/>
          </p:cNvSpPr>
          <p:nvPr>
            <p:ph type="title"/>
          </p:nvPr>
        </p:nvSpPr>
        <p:spPr>
          <a:xfrm>
            <a:off x="1637583" y="753228"/>
            <a:ext cx="9613861" cy="1080938"/>
          </a:xfrm>
        </p:spPr>
        <p:txBody>
          <a:bodyPr>
            <a:normAutofit/>
          </a:bodyPr>
          <a:lstStyle/>
          <a:p>
            <a:r>
              <a:rPr lang="en-US" dirty="0">
                <a:latin typeface="Avenir Book" panose="02000503020000020003" pitchFamily="2" charset="0"/>
              </a:rPr>
              <a:t>DS – Simple Linear Regression (Part VI)</a:t>
            </a:r>
          </a:p>
        </p:txBody>
      </p:sp>
      <p:pic>
        <p:nvPicPr>
          <p:cNvPr id="4" name="Picture 3" descr="Icon&#10;&#10;Description automatically generated">
            <a:extLst>
              <a:ext uri="{FF2B5EF4-FFF2-40B4-BE49-F238E27FC236}">
                <a16:creationId xmlns:a16="http://schemas.microsoft.com/office/drawing/2014/main" id="{F9B8C254-D151-6E40-8CB2-D474659CDE2E}"/>
              </a:ext>
            </a:extLst>
          </p:cNvPr>
          <p:cNvPicPr>
            <a:picLocks noChangeAspect="1"/>
          </p:cNvPicPr>
          <p:nvPr/>
        </p:nvPicPr>
        <p:blipFill>
          <a:blip r:embed="rId2"/>
          <a:stretch>
            <a:fillRect/>
          </a:stretch>
        </p:blipFill>
        <p:spPr>
          <a:xfrm>
            <a:off x="255210" y="843466"/>
            <a:ext cx="850222" cy="900462"/>
          </a:xfrm>
          <a:prstGeom prst="rect">
            <a:avLst/>
          </a:prstGeom>
        </p:spPr>
      </p:pic>
      <p:sp>
        <p:nvSpPr>
          <p:cNvPr id="5" name="Content Placeholder 5">
            <a:extLst>
              <a:ext uri="{FF2B5EF4-FFF2-40B4-BE49-F238E27FC236}">
                <a16:creationId xmlns:a16="http://schemas.microsoft.com/office/drawing/2014/main" id="{0C7CD6ED-E0EB-CC4E-B5D6-846AF26DA305}"/>
              </a:ext>
            </a:extLst>
          </p:cNvPr>
          <p:cNvSpPr>
            <a:spLocks noGrp="1"/>
          </p:cNvSpPr>
          <p:nvPr>
            <p:ph idx="1"/>
          </p:nvPr>
        </p:nvSpPr>
        <p:spPr>
          <a:xfrm>
            <a:off x="680321" y="2146373"/>
            <a:ext cx="9761537" cy="3599316"/>
          </a:xfrm>
        </p:spPr>
        <p:txBody>
          <a:bodyPr numCol="1">
            <a:noAutofit/>
          </a:bodyPr>
          <a:lstStyle/>
          <a:p>
            <a:r>
              <a:rPr lang="en-US" sz="2000" dirty="0">
                <a:latin typeface="Avenir Book" panose="02000503020000020003" pitchFamily="2" charset="0"/>
              </a:rPr>
              <a:t>The 2</a:t>
            </a:r>
            <a:r>
              <a:rPr lang="en-US" sz="2000" baseline="30000" dirty="0">
                <a:latin typeface="Avenir Book" panose="02000503020000020003" pitchFamily="2" charset="0"/>
              </a:rPr>
              <a:t>nd</a:t>
            </a:r>
            <a:r>
              <a:rPr lang="en-US" sz="2000" dirty="0">
                <a:latin typeface="Avenir Book" panose="02000503020000020003" pitchFamily="2" charset="0"/>
              </a:rPr>
              <a:t> simple linear regression technique models route mileage vs. total package number per block from January 2021 – February 2021. The following plots are NOT the linear regression models.</a:t>
            </a:r>
          </a:p>
          <a:p>
            <a:endParaRPr lang="en-US" sz="2200" dirty="0">
              <a:latin typeface="Avenir Book" panose="02000503020000020003" pitchFamily="2" charset="0"/>
            </a:endParaRPr>
          </a:p>
        </p:txBody>
      </p:sp>
      <p:sp>
        <p:nvSpPr>
          <p:cNvPr id="12" name="TextBox 11">
            <a:extLst>
              <a:ext uri="{FF2B5EF4-FFF2-40B4-BE49-F238E27FC236}">
                <a16:creationId xmlns:a16="http://schemas.microsoft.com/office/drawing/2014/main" id="{73B0D170-88C7-BD47-A405-A1973CB0CCE2}"/>
              </a:ext>
            </a:extLst>
          </p:cNvPr>
          <p:cNvSpPr txBox="1"/>
          <p:nvPr/>
        </p:nvSpPr>
        <p:spPr>
          <a:xfrm>
            <a:off x="807541" y="6443639"/>
            <a:ext cx="4823756" cy="430887"/>
          </a:xfrm>
          <a:prstGeom prst="rect">
            <a:avLst/>
          </a:prstGeom>
          <a:noFill/>
        </p:spPr>
        <p:txBody>
          <a:bodyPr wrap="none" rtlCol="0">
            <a:spAutoFit/>
          </a:bodyPr>
          <a:lstStyle/>
          <a:p>
            <a:r>
              <a:rPr lang="en-US" sz="1100" i="1" dirty="0">
                <a:latin typeface="Avenir Book" panose="02000503020000020003" pitchFamily="2" charset="0"/>
              </a:rPr>
              <a:t>A) This is a box plot comparing route mileage and total package number. </a:t>
            </a:r>
          </a:p>
          <a:p>
            <a:r>
              <a:rPr lang="en-US" sz="1100" i="1" dirty="0">
                <a:latin typeface="Avenir Book" panose="02000503020000020003" pitchFamily="2" charset="0"/>
              </a:rPr>
              <a:t>Only mileage has an outlier.</a:t>
            </a:r>
          </a:p>
        </p:txBody>
      </p:sp>
      <p:sp>
        <p:nvSpPr>
          <p:cNvPr id="13" name="TextBox 12">
            <a:extLst>
              <a:ext uri="{FF2B5EF4-FFF2-40B4-BE49-F238E27FC236}">
                <a16:creationId xmlns:a16="http://schemas.microsoft.com/office/drawing/2014/main" id="{315B5EAD-7789-6946-AF1E-53237A4CEF1F}"/>
              </a:ext>
            </a:extLst>
          </p:cNvPr>
          <p:cNvSpPr txBox="1"/>
          <p:nvPr/>
        </p:nvSpPr>
        <p:spPr>
          <a:xfrm>
            <a:off x="6756400" y="6443639"/>
            <a:ext cx="4177747" cy="430887"/>
          </a:xfrm>
          <a:prstGeom prst="rect">
            <a:avLst/>
          </a:prstGeom>
          <a:noFill/>
        </p:spPr>
        <p:txBody>
          <a:bodyPr wrap="none" rtlCol="0">
            <a:spAutoFit/>
          </a:bodyPr>
          <a:lstStyle/>
          <a:p>
            <a:r>
              <a:rPr lang="en-US" sz="1100" i="1" dirty="0">
                <a:latin typeface="Avenir Book" panose="02000503020000020003" pitchFamily="2" charset="0"/>
              </a:rPr>
              <a:t>B) This scatter plot shows the relationship between car mileage </a:t>
            </a:r>
          </a:p>
          <a:p>
            <a:r>
              <a:rPr lang="en-US" sz="1100" i="1" dirty="0">
                <a:latin typeface="Avenir Book" panose="02000503020000020003" pitchFamily="2" charset="0"/>
              </a:rPr>
              <a:t>and the given package number in each shift or block.</a:t>
            </a:r>
          </a:p>
        </p:txBody>
      </p:sp>
      <p:pic>
        <p:nvPicPr>
          <p:cNvPr id="14" name="Picture 13" descr="Chart, box and whisker chart&#10;&#10;Description automatically generated">
            <a:extLst>
              <a:ext uri="{FF2B5EF4-FFF2-40B4-BE49-F238E27FC236}">
                <a16:creationId xmlns:a16="http://schemas.microsoft.com/office/drawing/2014/main" id="{D0BE5400-6E40-304A-B972-A199FD82128E}"/>
              </a:ext>
            </a:extLst>
          </p:cNvPr>
          <p:cNvPicPr>
            <a:picLocks noChangeAspect="1"/>
          </p:cNvPicPr>
          <p:nvPr/>
        </p:nvPicPr>
        <p:blipFill>
          <a:blip r:embed="rId3"/>
          <a:stretch>
            <a:fillRect/>
          </a:stretch>
        </p:blipFill>
        <p:spPr>
          <a:xfrm>
            <a:off x="807541" y="3128469"/>
            <a:ext cx="4844259" cy="3310427"/>
          </a:xfrm>
          <a:prstGeom prst="rect">
            <a:avLst/>
          </a:prstGeom>
        </p:spPr>
      </p:pic>
      <p:pic>
        <p:nvPicPr>
          <p:cNvPr id="6" name="Picture 5" descr="Chart, scatter chart&#10;&#10;Description automatically generated">
            <a:extLst>
              <a:ext uri="{FF2B5EF4-FFF2-40B4-BE49-F238E27FC236}">
                <a16:creationId xmlns:a16="http://schemas.microsoft.com/office/drawing/2014/main" id="{EE18BDC2-C0EB-D245-86E6-7871E69F217B}"/>
              </a:ext>
            </a:extLst>
          </p:cNvPr>
          <p:cNvPicPr>
            <a:picLocks noChangeAspect="1"/>
          </p:cNvPicPr>
          <p:nvPr/>
        </p:nvPicPr>
        <p:blipFill>
          <a:blip r:embed="rId4"/>
          <a:stretch>
            <a:fillRect/>
          </a:stretch>
        </p:blipFill>
        <p:spPr>
          <a:xfrm>
            <a:off x="6756400" y="3130675"/>
            <a:ext cx="3864891" cy="3308219"/>
          </a:xfrm>
          <a:prstGeom prst="rect">
            <a:avLst/>
          </a:prstGeom>
        </p:spPr>
      </p:pic>
    </p:spTree>
    <p:extLst>
      <p:ext uri="{BB962C8B-B14F-4D97-AF65-F5344CB8AC3E}">
        <p14:creationId xmlns:p14="http://schemas.microsoft.com/office/powerpoint/2010/main" val="111892628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C381F-50B3-F24B-BAC9-EA33E129CFA0}"/>
              </a:ext>
            </a:extLst>
          </p:cNvPr>
          <p:cNvSpPr>
            <a:spLocks noGrp="1"/>
          </p:cNvSpPr>
          <p:nvPr>
            <p:ph type="title"/>
          </p:nvPr>
        </p:nvSpPr>
        <p:spPr>
          <a:xfrm>
            <a:off x="1637583" y="753228"/>
            <a:ext cx="9613861" cy="1080938"/>
          </a:xfrm>
        </p:spPr>
        <p:txBody>
          <a:bodyPr>
            <a:normAutofit/>
          </a:bodyPr>
          <a:lstStyle/>
          <a:p>
            <a:r>
              <a:rPr lang="en-US">
                <a:latin typeface="Avenir Book" panose="02000503020000020003" pitchFamily="2" charset="0"/>
              </a:rPr>
              <a:t>DS – Simple Linear Regression (Part VII)</a:t>
            </a:r>
            <a:endParaRPr lang="en-US" dirty="0">
              <a:latin typeface="Avenir Book" panose="02000503020000020003" pitchFamily="2" charset="0"/>
            </a:endParaRPr>
          </a:p>
        </p:txBody>
      </p:sp>
      <p:pic>
        <p:nvPicPr>
          <p:cNvPr id="4" name="Picture 3" descr="Icon&#10;&#10;Description automatically generated">
            <a:extLst>
              <a:ext uri="{FF2B5EF4-FFF2-40B4-BE49-F238E27FC236}">
                <a16:creationId xmlns:a16="http://schemas.microsoft.com/office/drawing/2014/main" id="{F9B8C254-D151-6E40-8CB2-D474659CDE2E}"/>
              </a:ext>
            </a:extLst>
          </p:cNvPr>
          <p:cNvPicPr>
            <a:picLocks noChangeAspect="1"/>
          </p:cNvPicPr>
          <p:nvPr/>
        </p:nvPicPr>
        <p:blipFill>
          <a:blip r:embed="rId2"/>
          <a:stretch>
            <a:fillRect/>
          </a:stretch>
        </p:blipFill>
        <p:spPr>
          <a:xfrm>
            <a:off x="255210" y="843466"/>
            <a:ext cx="850222" cy="900462"/>
          </a:xfrm>
          <a:prstGeom prst="rect">
            <a:avLst/>
          </a:prstGeom>
        </p:spPr>
      </p:pic>
      <p:sp>
        <p:nvSpPr>
          <p:cNvPr id="7" name="TextBox 6">
            <a:extLst>
              <a:ext uri="{FF2B5EF4-FFF2-40B4-BE49-F238E27FC236}">
                <a16:creationId xmlns:a16="http://schemas.microsoft.com/office/drawing/2014/main" id="{A407E0F3-D526-524F-A5DA-54158384F008}"/>
              </a:ext>
            </a:extLst>
          </p:cNvPr>
          <p:cNvSpPr txBox="1"/>
          <p:nvPr/>
        </p:nvSpPr>
        <p:spPr>
          <a:xfrm>
            <a:off x="2819733" y="5946950"/>
            <a:ext cx="5587903" cy="830997"/>
          </a:xfrm>
          <a:prstGeom prst="rect">
            <a:avLst/>
          </a:prstGeom>
          <a:noFill/>
        </p:spPr>
        <p:txBody>
          <a:bodyPr wrap="square" rtlCol="0">
            <a:spAutoFit/>
          </a:bodyPr>
          <a:lstStyle/>
          <a:p>
            <a:r>
              <a:rPr lang="en-US" sz="1200" i="1" dirty="0">
                <a:latin typeface="Avenir Book" panose="02000503020000020003" pitchFamily="2" charset="0"/>
              </a:rPr>
              <a:t>A) 2</a:t>
            </a:r>
            <a:r>
              <a:rPr lang="en-US" sz="1200" i="1" baseline="30000" dirty="0">
                <a:latin typeface="Avenir Book" panose="02000503020000020003" pitchFamily="2" charset="0"/>
              </a:rPr>
              <a:t>nd</a:t>
            </a:r>
            <a:r>
              <a:rPr lang="en-US" sz="1200" i="1" dirty="0">
                <a:latin typeface="Avenir Book" panose="02000503020000020003" pitchFamily="2" charset="0"/>
              </a:rPr>
              <a:t> simple linear regression model. The red line represents the prediction values. The black data points intercepting the red line were chosen randomly. The model ‘thinks’ that as route mileage increases, the package number will decrease. This behavior might change as the dataset gets updated (larger).</a:t>
            </a:r>
          </a:p>
        </p:txBody>
      </p:sp>
      <p:pic>
        <p:nvPicPr>
          <p:cNvPr id="5" name="Picture 4">
            <a:extLst>
              <a:ext uri="{FF2B5EF4-FFF2-40B4-BE49-F238E27FC236}">
                <a16:creationId xmlns:a16="http://schemas.microsoft.com/office/drawing/2014/main" id="{55FB5F2E-9E69-1644-9D6A-BFDAE4B03BDC}"/>
              </a:ext>
            </a:extLst>
          </p:cNvPr>
          <p:cNvPicPr>
            <a:picLocks noChangeAspect="1"/>
          </p:cNvPicPr>
          <p:nvPr/>
        </p:nvPicPr>
        <p:blipFill>
          <a:blip r:embed="rId3"/>
          <a:stretch>
            <a:fillRect/>
          </a:stretch>
        </p:blipFill>
        <p:spPr>
          <a:xfrm>
            <a:off x="2819733" y="2110355"/>
            <a:ext cx="5044259" cy="3836595"/>
          </a:xfrm>
          <a:prstGeom prst="rect">
            <a:avLst/>
          </a:prstGeom>
        </p:spPr>
      </p:pic>
    </p:spTree>
    <p:extLst>
      <p:ext uri="{BB962C8B-B14F-4D97-AF65-F5344CB8AC3E}">
        <p14:creationId xmlns:p14="http://schemas.microsoft.com/office/powerpoint/2010/main" val="415523185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C381F-50B3-F24B-BAC9-EA33E129CFA0}"/>
              </a:ext>
            </a:extLst>
          </p:cNvPr>
          <p:cNvSpPr>
            <a:spLocks noGrp="1"/>
          </p:cNvSpPr>
          <p:nvPr>
            <p:ph type="title"/>
          </p:nvPr>
        </p:nvSpPr>
        <p:spPr>
          <a:xfrm>
            <a:off x="1637583" y="753228"/>
            <a:ext cx="9613861" cy="1080938"/>
          </a:xfrm>
        </p:spPr>
        <p:txBody>
          <a:bodyPr>
            <a:normAutofit/>
          </a:bodyPr>
          <a:lstStyle/>
          <a:p>
            <a:r>
              <a:rPr lang="en-US" dirty="0">
                <a:latin typeface="Avenir Book" panose="02000503020000020003" pitchFamily="2" charset="0"/>
              </a:rPr>
              <a:t>DS – Linear Regression Conclusion </a:t>
            </a:r>
          </a:p>
        </p:txBody>
      </p:sp>
      <p:pic>
        <p:nvPicPr>
          <p:cNvPr id="4" name="Picture 3" descr="Icon&#10;&#10;Description automatically generated">
            <a:extLst>
              <a:ext uri="{FF2B5EF4-FFF2-40B4-BE49-F238E27FC236}">
                <a16:creationId xmlns:a16="http://schemas.microsoft.com/office/drawing/2014/main" id="{F9B8C254-D151-6E40-8CB2-D474659CDE2E}"/>
              </a:ext>
            </a:extLst>
          </p:cNvPr>
          <p:cNvPicPr>
            <a:picLocks noChangeAspect="1"/>
          </p:cNvPicPr>
          <p:nvPr/>
        </p:nvPicPr>
        <p:blipFill>
          <a:blip r:embed="rId2"/>
          <a:stretch>
            <a:fillRect/>
          </a:stretch>
        </p:blipFill>
        <p:spPr>
          <a:xfrm>
            <a:off x="255210" y="843466"/>
            <a:ext cx="850222" cy="900462"/>
          </a:xfrm>
          <a:prstGeom prst="rect">
            <a:avLst/>
          </a:prstGeom>
        </p:spPr>
      </p:pic>
      <p:sp>
        <p:nvSpPr>
          <p:cNvPr id="5" name="Content Placeholder 5">
            <a:extLst>
              <a:ext uri="{FF2B5EF4-FFF2-40B4-BE49-F238E27FC236}">
                <a16:creationId xmlns:a16="http://schemas.microsoft.com/office/drawing/2014/main" id="{0C7CD6ED-E0EB-CC4E-B5D6-846AF26DA305}"/>
              </a:ext>
            </a:extLst>
          </p:cNvPr>
          <p:cNvSpPr>
            <a:spLocks noGrp="1"/>
          </p:cNvSpPr>
          <p:nvPr>
            <p:ph idx="1"/>
          </p:nvPr>
        </p:nvSpPr>
        <p:spPr>
          <a:xfrm>
            <a:off x="680321" y="2075263"/>
            <a:ext cx="9761537" cy="3599316"/>
          </a:xfrm>
        </p:spPr>
        <p:txBody>
          <a:bodyPr numCol="1">
            <a:noAutofit/>
          </a:bodyPr>
          <a:lstStyle/>
          <a:p>
            <a:r>
              <a:rPr lang="en-US" sz="2000" dirty="0">
                <a:latin typeface="Avenir Book" panose="02000503020000020003" pitchFamily="2" charset="0"/>
              </a:rPr>
              <a:t>The 1</a:t>
            </a:r>
            <a:r>
              <a:rPr lang="en-US" sz="2000" baseline="30000" dirty="0">
                <a:latin typeface="Avenir Book" panose="02000503020000020003" pitchFamily="2" charset="0"/>
              </a:rPr>
              <a:t>st</a:t>
            </a:r>
            <a:r>
              <a:rPr lang="en-US" sz="2000" dirty="0">
                <a:latin typeface="Avenir Book" panose="02000503020000020003" pitchFamily="2" charset="0"/>
              </a:rPr>
              <a:t> simple linear regression (dates vs. miles) model predicts mileage will steadily increment in each shift, however the dataset is quite small yet, therefore this behavior might change as more data get compiled.</a:t>
            </a:r>
          </a:p>
          <a:p>
            <a:r>
              <a:rPr lang="en-US" sz="2000" dirty="0">
                <a:latin typeface="Avenir Book" panose="02000503020000020003" pitchFamily="2" charset="0"/>
              </a:rPr>
              <a:t>The 2</a:t>
            </a:r>
            <a:r>
              <a:rPr lang="en-US" sz="2000" baseline="30000" dirty="0">
                <a:latin typeface="Avenir Book" panose="02000503020000020003" pitchFamily="2" charset="0"/>
              </a:rPr>
              <a:t>nd</a:t>
            </a:r>
            <a:r>
              <a:rPr lang="en-US" sz="2000" dirty="0">
                <a:latin typeface="Avenir Book" panose="02000503020000020003" pitchFamily="2" charset="0"/>
              </a:rPr>
              <a:t> simple linear regression (miles vs. total packages x block) predicts that the random package number will decrease as the route covers more distance. A larger dataset might prove that blocks with </a:t>
            </a:r>
            <a:r>
              <a:rPr lang="en-US" sz="2000" u="sng" dirty="0">
                <a:latin typeface="Avenir Book" panose="02000503020000020003" pitchFamily="2" charset="0"/>
              </a:rPr>
              <a:t>less</a:t>
            </a:r>
            <a:r>
              <a:rPr lang="en-US" sz="2000" dirty="0">
                <a:latin typeface="Avenir Book" panose="02000503020000020003" pitchFamily="2" charset="0"/>
              </a:rPr>
              <a:t> packages to deliver have </a:t>
            </a:r>
            <a:r>
              <a:rPr lang="en-US" sz="2000" u="sng" dirty="0">
                <a:latin typeface="Avenir Book" panose="02000503020000020003" pitchFamily="2" charset="0"/>
              </a:rPr>
              <a:t>longer</a:t>
            </a:r>
            <a:r>
              <a:rPr lang="en-US" sz="2000" dirty="0">
                <a:latin typeface="Avenir Book" panose="02000503020000020003" pitchFamily="2" charset="0"/>
              </a:rPr>
              <a:t> routes.</a:t>
            </a:r>
          </a:p>
          <a:p>
            <a:endParaRPr lang="en-US" sz="2200" dirty="0">
              <a:latin typeface="Avenir Book" panose="02000503020000020003" pitchFamily="2" charset="0"/>
            </a:endParaRPr>
          </a:p>
        </p:txBody>
      </p:sp>
      <p:pic>
        <p:nvPicPr>
          <p:cNvPr id="6" name="Picture 5" descr="Chart, scatter chart&#10;&#10;Description automatically generated">
            <a:extLst>
              <a:ext uri="{FF2B5EF4-FFF2-40B4-BE49-F238E27FC236}">
                <a16:creationId xmlns:a16="http://schemas.microsoft.com/office/drawing/2014/main" id="{96FE4BD7-A764-FA4B-BB0E-55C74395CF43}"/>
              </a:ext>
            </a:extLst>
          </p:cNvPr>
          <p:cNvPicPr>
            <a:picLocks noChangeAspect="1"/>
          </p:cNvPicPr>
          <p:nvPr/>
        </p:nvPicPr>
        <p:blipFill>
          <a:blip r:embed="rId3"/>
          <a:stretch>
            <a:fillRect/>
          </a:stretch>
        </p:blipFill>
        <p:spPr>
          <a:xfrm>
            <a:off x="1512658" y="4002159"/>
            <a:ext cx="3852521" cy="2577680"/>
          </a:xfrm>
          <a:prstGeom prst="rect">
            <a:avLst/>
          </a:prstGeom>
        </p:spPr>
      </p:pic>
      <p:sp>
        <p:nvSpPr>
          <p:cNvPr id="15" name="TextBox 14">
            <a:extLst>
              <a:ext uri="{FF2B5EF4-FFF2-40B4-BE49-F238E27FC236}">
                <a16:creationId xmlns:a16="http://schemas.microsoft.com/office/drawing/2014/main" id="{01E3A861-0CB2-504D-A162-34B22CB8DE70}"/>
              </a:ext>
            </a:extLst>
          </p:cNvPr>
          <p:cNvSpPr txBox="1"/>
          <p:nvPr/>
        </p:nvSpPr>
        <p:spPr>
          <a:xfrm>
            <a:off x="1512658" y="6596390"/>
            <a:ext cx="3425938" cy="261610"/>
          </a:xfrm>
          <a:prstGeom prst="rect">
            <a:avLst/>
          </a:prstGeom>
          <a:noFill/>
        </p:spPr>
        <p:txBody>
          <a:bodyPr wrap="none" rtlCol="0">
            <a:spAutoFit/>
          </a:bodyPr>
          <a:lstStyle/>
          <a:p>
            <a:r>
              <a:rPr lang="en-US" sz="1100" i="1" dirty="0">
                <a:latin typeface="Avenir Book" panose="02000503020000020003" pitchFamily="2" charset="0"/>
              </a:rPr>
              <a:t>A) 1st Linear Regression Model. 2020-2021 dataset.</a:t>
            </a:r>
          </a:p>
        </p:txBody>
      </p:sp>
      <p:sp>
        <p:nvSpPr>
          <p:cNvPr id="16" name="TextBox 15">
            <a:extLst>
              <a:ext uri="{FF2B5EF4-FFF2-40B4-BE49-F238E27FC236}">
                <a16:creationId xmlns:a16="http://schemas.microsoft.com/office/drawing/2014/main" id="{B90B0334-9027-C947-A60B-73236C9B3AFB}"/>
              </a:ext>
            </a:extLst>
          </p:cNvPr>
          <p:cNvSpPr txBox="1"/>
          <p:nvPr/>
        </p:nvSpPr>
        <p:spPr>
          <a:xfrm>
            <a:off x="5801033" y="6596390"/>
            <a:ext cx="3389069" cy="261610"/>
          </a:xfrm>
          <a:prstGeom prst="rect">
            <a:avLst/>
          </a:prstGeom>
          <a:noFill/>
        </p:spPr>
        <p:txBody>
          <a:bodyPr wrap="none" rtlCol="0">
            <a:spAutoFit/>
          </a:bodyPr>
          <a:lstStyle/>
          <a:p>
            <a:r>
              <a:rPr lang="en-US" sz="1100" i="1" dirty="0">
                <a:latin typeface="Avenir Book" panose="02000503020000020003" pitchFamily="2" charset="0"/>
              </a:rPr>
              <a:t>B) 2nd Regression model. 01/2021 – 02/2021 data.</a:t>
            </a:r>
          </a:p>
        </p:txBody>
      </p:sp>
      <p:pic>
        <p:nvPicPr>
          <p:cNvPr id="7" name="Picture 6" descr="Chart, scatter chart&#10;&#10;Description automatically generated">
            <a:extLst>
              <a:ext uri="{FF2B5EF4-FFF2-40B4-BE49-F238E27FC236}">
                <a16:creationId xmlns:a16="http://schemas.microsoft.com/office/drawing/2014/main" id="{BF010A39-77C5-F94C-BE46-AF29DD2E49D3}"/>
              </a:ext>
            </a:extLst>
          </p:cNvPr>
          <p:cNvPicPr>
            <a:picLocks noChangeAspect="1"/>
          </p:cNvPicPr>
          <p:nvPr/>
        </p:nvPicPr>
        <p:blipFill>
          <a:blip r:embed="rId4"/>
          <a:stretch>
            <a:fillRect/>
          </a:stretch>
        </p:blipFill>
        <p:spPr>
          <a:xfrm>
            <a:off x="5801033" y="4002159"/>
            <a:ext cx="3389069" cy="2577680"/>
          </a:xfrm>
          <a:prstGeom prst="rect">
            <a:avLst/>
          </a:prstGeom>
        </p:spPr>
      </p:pic>
    </p:spTree>
    <p:extLst>
      <p:ext uri="{BB962C8B-B14F-4D97-AF65-F5344CB8AC3E}">
        <p14:creationId xmlns:p14="http://schemas.microsoft.com/office/powerpoint/2010/main" val="399086903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C381F-50B3-F24B-BAC9-EA33E129CFA0}"/>
              </a:ext>
            </a:extLst>
          </p:cNvPr>
          <p:cNvSpPr>
            <a:spLocks noGrp="1"/>
          </p:cNvSpPr>
          <p:nvPr>
            <p:ph type="title"/>
          </p:nvPr>
        </p:nvSpPr>
        <p:spPr>
          <a:xfrm>
            <a:off x="1637583" y="753228"/>
            <a:ext cx="9613861" cy="1080938"/>
          </a:xfrm>
        </p:spPr>
        <p:txBody>
          <a:bodyPr>
            <a:normAutofit/>
          </a:bodyPr>
          <a:lstStyle/>
          <a:p>
            <a:r>
              <a:rPr lang="en-US" dirty="0">
                <a:latin typeface="Avenir Book" panose="02000503020000020003" pitchFamily="2" charset="0"/>
              </a:rPr>
              <a:t>DS – Logistic Regression (Part I)</a:t>
            </a:r>
          </a:p>
        </p:txBody>
      </p:sp>
      <p:pic>
        <p:nvPicPr>
          <p:cNvPr id="4" name="Picture 3" descr="Icon&#10;&#10;Description automatically generated">
            <a:extLst>
              <a:ext uri="{FF2B5EF4-FFF2-40B4-BE49-F238E27FC236}">
                <a16:creationId xmlns:a16="http://schemas.microsoft.com/office/drawing/2014/main" id="{F9B8C254-D151-6E40-8CB2-D474659CDE2E}"/>
              </a:ext>
            </a:extLst>
          </p:cNvPr>
          <p:cNvPicPr>
            <a:picLocks noChangeAspect="1"/>
          </p:cNvPicPr>
          <p:nvPr/>
        </p:nvPicPr>
        <p:blipFill>
          <a:blip r:embed="rId2"/>
          <a:stretch>
            <a:fillRect/>
          </a:stretch>
        </p:blipFill>
        <p:spPr>
          <a:xfrm>
            <a:off x="255210" y="843466"/>
            <a:ext cx="850222" cy="900462"/>
          </a:xfrm>
          <a:prstGeom prst="rect">
            <a:avLst/>
          </a:prstGeom>
        </p:spPr>
      </p:pic>
      <p:sp>
        <p:nvSpPr>
          <p:cNvPr id="5" name="Content Placeholder 5">
            <a:extLst>
              <a:ext uri="{FF2B5EF4-FFF2-40B4-BE49-F238E27FC236}">
                <a16:creationId xmlns:a16="http://schemas.microsoft.com/office/drawing/2014/main" id="{0C7CD6ED-E0EB-CC4E-B5D6-846AF26DA305}"/>
              </a:ext>
            </a:extLst>
          </p:cNvPr>
          <p:cNvSpPr>
            <a:spLocks noGrp="1"/>
          </p:cNvSpPr>
          <p:nvPr>
            <p:ph idx="1"/>
          </p:nvPr>
        </p:nvSpPr>
        <p:spPr>
          <a:xfrm>
            <a:off x="680322" y="2336873"/>
            <a:ext cx="9879524" cy="3599316"/>
          </a:xfrm>
        </p:spPr>
        <p:txBody>
          <a:bodyPr numCol="1">
            <a:noAutofit/>
          </a:bodyPr>
          <a:lstStyle/>
          <a:p>
            <a:r>
              <a:rPr lang="en-US" sz="2200" dirty="0">
                <a:latin typeface="Avenir Book" panose="02000503020000020003" pitchFamily="2" charset="0"/>
              </a:rPr>
              <a:t>Regression models are used to estimate the relationship between variables by fitting a line to the observed data. Logistic Regression is a type of linear regression (machine learning method) however it is used for classification only (</a:t>
            </a:r>
            <a:r>
              <a:rPr lang="en-US" sz="2200" i="1" dirty="0">
                <a:latin typeface="Avenir Book" panose="02000503020000020003" pitchFamily="2" charset="0"/>
              </a:rPr>
              <a:t>definition by </a:t>
            </a:r>
            <a:r>
              <a:rPr lang="en-US" sz="2200" i="1" dirty="0" err="1">
                <a:latin typeface="Avenir Book" panose="02000503020000020003" pitchFamily="2" charset="0"/>
              </a:rPr>
              <a:t>Ajaytech</a:t>
            </a:r>
            <a:r>
              <a:rPr lang="en-US" sz="2200" dirty="0">
                <a:latin typeface="Avenir Book" panose="02000503020000020003" pitchFamily="2" charset="0"/>
              </a:rPr>
              <a:t>). Meaning that you plot one variable (integers or decimals) on the x-axis, and one / zero (true or false) in the y-axis.</a:t>
            </a:r>
          </a:p>
          <a:p>
            <a:r>
              <a:rPr lang="en-US" sz="2200" dirty="0">
                <a:latin typeface="Avenir Book" panose="02000503020000020003" pitchFamily="2" charset="0"/>
              </a:rPr>
              <a:t>Every plotted value gets the probability of .5 to belong to either category (1 or 0) and these are placed either ‘above’ the curve or ‘below’ (it’s up to the developer or analyst to determine the meaning of 1 or 0).</a:t>
            </a:r>
          </a:p>
          <a:p>
            <a:r>
              <a:rPr lang="en-US" sz="2200" dirty="0">
                <a:latin typeface="Avenir Book" panose="02000503020000020003" pitchFamily="2" charset="0"/>
              </a:rPr>
              <a:t>Historical data was NOT included on this model. Historical data is defined by the author as the information related to Amazon-Flex’s project that was compiled </a:t>
            </a:r>
            <a:r>
              <a:rPr lang="en-US" sz="2200" u="sng" dirty="0">
                <a:latin typeface="Avenir Book" panose="02000503020000020003" pitchFamily="2" charset="0"/>
              </a:rPr>
              <a:t>before</a:t>
            </a:r>
            <a:r>
              <a:rPr lang="en-US" sz="2200" dirty="0">
                <a:latin typeface="Avenir Book" panose="02000503020000020003" pitchFamily="2" charset="0"/>
              </a:rPr>
              <a:t> this project began. Only 2021 data is included.</a:t>
            </a:r>
          </a:p>
        </p:txBody>
      </p:sp>
    </p:spTree>
    <p:extLst>
      <p:ext uri="{BB962C8B-B14F-4D97-AF65-F5344CB8AC3E}">
        <p14:creationId xmlns:p14="http://schemas.microsoft.com/office/powerpoint/2010/main" val="9290721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C381F-50B3-F24B-BAC9-EA33E129CFA0}"/>
              </a:ext>
            </a:extLst>
          </p:cNvPr>
          <p:cNvSpPr>
            <a:spLocks noGrp="1"/>
          </p:cNvSpPr>
          <p:nvPr>
            <p:ph type="title"/>
          </p:nvPr>
        </p:nvSpPr>
        <p:spPr>
          <a:xfrm>
            <a:off x="1637583" y="753228"/>
            <a:ext cx="9613861" cy="1080938"/>
          </a:xfrm>
        </p:spPr>
        <p:txBody>
          <a:bodyPr/>
          <a:lstStyle/>
          <a:p>
            <a:r>
              <a:rPr lang="en-US" dirty="0">
                <a:latin typeface="Avenir Book" panose="02000503020000020003" pitchFamily="2" charset="0"/>
              </a:rPr>
              <a:t>What is This Project About?</a:t>
            </a:r>
          </a:p>
        </p:txBody>
      </p:sp>
      <p:pic>
        <p:nvPicPr>
          <p:cNvPr id="4" name="Picture 3" descr="Icon&#10;&#10;Description automatically generated">
            <a:extLst>
              <a:ext uri="{FF2B5EF4-FFF2-40B4-BE49-F238E27FC236}">
                <a16:creationId xmlns:a16="http://schemas.microsoft.com/office/drawing/2014/main" id="{F9B8C254-D151-6E40-8CB2-D474659CDE2E}"/>
              </a:ext>
            </a:extLst>
          </p:cNvPr>
          <p:cNvPicPr>
            <a:picLocks noChangeAspect="1"/>
          </p:cNvPicPr>
          <p:nvPr/>
        </p:nvPicPr>
        <p:blipFill>
          <a:blip r:embed="rId2"/>
          <a:stretch>
            <a:fillRect/>
          </a:stretch>
        </p:blipFill>
        <p:spPr>
          <a:xfrm>
            <a:off x="255210" y="843466"/>
            <a:ext cx="850222" cy="900462"/>
          </a:xfrm>
          <a:prstGeom prst="rect">
            <a:avLst/>
          </a:prstGeom>
        </p:spPr>
      </p:pic>
      <p:sp>
        <p:nvSpPr>
          <p:cNvPr id="6" name="Content Placeholder 5">
            <a:extLst>
              <a:ext uri="{FF2B5EF4-FFF2-40B4-BE49-F238E27FC236}">
                <a16:creationId xmlns:a16="http://schemas.microsoft.com/office/drawing/2014/main" id="{1E743389-1B9D-DD4D-9B9F-4E4424001025}"/>
              </a:ext>
            </a:extLst>
          </p:cNvPr>
          <p:cNvSpPr>
            <a:spLocks noGrp="1"/>
          </p:cNvSpPr>
          <p:nvPr>
            <p:ph idx="1"/>
          </p:nvPr>
        </p:nvSpPr>
        <p:spPr>
          <a:xfrm>
            <a:off x="680321" y="2336873"/>
            <a:ext cx="10199714" cy="3599316"/>
          </a:xfrm>
        </p:spPr>
        <p:txBody>
          <a:bodyPr>
            <a:noAutofit/>
          </a:bodyPr>
          <a:lstStyle/>
          <a:p>
            <a:r>
              <a:rPr lang="en-US" sz="2200" dirty="0">
                <a:latin typeface="Avenir Book" panose="02000503020000020003" pitchFamily="2" charset="0"/>
              </a:rPr>
              <a:t>This is a technical Data Science and Analytics project based on Amazon Flex’s logistics.</a:t>
            </a:r>
          </a:p>
          <a:p>
            <a:r>
              <a:rPr lang="en-US" sz="2200" dirty="0">
                <a:latin typeface="Avenir Book" panose="02000503020000020003" pitchFamily="2" charset="0"/>
              </a:rPr>
              <a:t>The main objectives for this project are the following:</a:t>
            </a:r>
          </a:p>
          <a:p>
            <a:pPr marL="914400" lvl="1" indent="-457200">
              <a:buAutoNum type="alphaUcParenR"/>
            </a:pPr>
            <a:r>
              <a:rPr lang="en-US" sz="1800" dirty="0">
                <a:latin typeface="Avenir Book" panose="02000503020000020003" pitchFamily="2" charset="0"/>
              </a:rPr>
              <a:t>Define one Key Performance Indicator (KPI) based on several factors affecting on-time deliveries and the contractor’s performance; and generate KPI metrics.</a:t>
            </a:r>
          </a:p>
          <a:p>
            <a:pPr marL="914400" lvl="1" indent="-457200">
              <a:buAutoNum type="alphaUcParenR"/>
            </a:pPr>
            <a:r>
              <a:rPr lang="en-US" sz="1800" dirty="0">
                <a:latin typeface="Avenir Book" panose="02000503020000020003" pitchFamily="2" charset="0"/>
              </a:rPr>
              <a:t>Create an ETL Data Pipeline that creates an output (clean data file) based on the project’s raw data (information manually compiled by author).</a:t>
            </a:r>
          </a:p>
          <a:p>
            <a:pPr marL="914400" lvl="1" indent="-457200">
              <a:buFont typeface="Arial" panose="020B0604020202020204" pitchFamily="34" charset="0"/>
              <a:buAutoNum type="alphaUcParenR"/>
            </a:pPr>
            <a:r>
              <a:rPr lang="en-US" sz="1800" dirty="0">
                <a:latin typeface="Avenir Book" panose="02000503020000020003" pitchFamily="2" charset="0"/>
              </a:rPr>
              <a:t>Find how much money should Amazon-Flex Delivery Partners driving 4-cylinder vehicles spend on gas </a:t>
            </a:r>
            <a:r>
              <a:rPr lang="en-US" sz="1800" u="sng" dirty="0">
                <a:latin typeface="Avenir Book" panose="02000503020000020003" pitchFamily="2" charset="0"/>
              </a:rPr>
              <a:t>before</a:t>
            </a:r>
            <a:r>
              <a:rPr lang="en-US" sz="1800" dirty="0">
                <a:latin typeface="Avenir Book" panose="02000503020000020003" pitchFamily="2" charset="0"/>
              </a:rPr>
              <a:t> working shifts or blocks for Amazon.</a:t>
            </a:r>
          </a:p>
          <a:p>
            <a:pPr marL="914400" lvl="1" indent="-457200">
              <a:buAutoNum type="alphaUcParenR"/>
            </a:pPr>
            <a:r>
              <a:rPr lang="en-US" sz="1800" dirty="0">
                <a:latin typeface="Avenir Book" panose="02000503020000020003" pitchFamily="2" charset="0"/>
              </a:rPr>
              <a:t>Use statistics and data science (or machine learning) techniques with Python. Results are displayed throughout analytics dashboard (visual summary).</a:t>
            </a:r>
          </a:p>
          <a:p>
            <a:pPr marL="914400" lvl="1" indent="-457200">
              <a:buAutoNum type="alphaUcParenR"/>
            </a:pPr>
            <a:r>
              <a:rPr lang="en-US" sz="1800" dirty="0">
                <a:latin typeface="Avenir Book" panose="02000503020000020003" pitchFamily="2" charset="0"/>
              </a:rPr>
              <a:t>Use Python to create reports and graphs or plots in </a:t>
            </a:r>
            <a:r>
              <a:rPr lang="en-US" sz="1800" dirty="0" err="1">
                <a:latin typeface="Avenir Book" panose="02000503020000020003" pitchFamily="2" charset="0"/>
              </a:rPr>
              <a:t>Jupyter</a:t>
            </a:r>
            <a:r>
              <a:rPr lang="en-US" sz="1800" dirty="0">
                <a:latin typeface="Avenir Book" panose="02000503020000020003" pitchFamily="2" charset="0"/>
              </a:rPr>
              <a:t> Notebooks.</a:t>
            </a:r>
          </a:p>
          <a:p>
            <a:pPr marL="457200" lvl="1" indent="0">
              <a:buNone/>
            </a:pPr>
            <a:endParaRPr lang="en-US" sz="2200" dirty="0">
              <a:latin typeface="Avenir Book" panose="02000503020000020003" pitchFamily="2" charset="0"/>
            </a:endParaRPr>
          </a:p>
        </p:txBody>
      </p:sp>
      <p:pic>
        <p:nvPicPr>
          <p:cNvPr id="5" name="Picture 4">
            <a:extLst>
              <a:ext uri="{FF2B5EF4-FFF2-40B4-BE49-F238E27FC236}">
                <a16:creationId xmlns:a16="http://schemas.microsoft.com/office/drawing/2014/main" id="{B8F0A95C-FEFD-5944-A8E5-865C0F5ED0D6}"/>
              </a:ext>
            </a:extLst>
          </p:cNvPr>
          <p:cNvPicPr>
            <a:picLocks noChangeAspect="1"/>
          </p:cNvPicPr>
          <p:nvPr/>
        </p:nvPicPr>
        <p:blipFill>
          <a:blip r:embed="rId3"/>
          <a:stretch>
            <a:fillRect/>
          </a:stretch>
        </p:blipFill>
        <p:spPr>
          <a:xfrm>
            <a:off x="4393047" y="6062282"/>
            <a:ext cx="3405906" cy="753228"/>
          </a:xfrm>
          <a:prstGeom prst="rect">
            <a:avLst/>
          </a:prstGeom>
        </p:spPr>
      </p:pic>
    </p:spTree>
    <p:extLst>
      <p:ext uri="{BB962C8B-B14F-4D97-AF65-F5344CB8AC3E}">
        <p14:creationId xmlns:p14="http://schemas.microsoft.com/office/powerpoint/2010/main" val="129786135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C381F-50B3-F24B-BAC9-EA33E129CFA0}"/>
              </a:ext>
            </a:extLst>
          </p:cNvPr>
          <p:cNvSpPr>
            <a:spLocks noGrp="1"/>
          </p:cNvSpPr>
          <p:nvPr>
            <p:ph type="title"/>
          </p:nvPr>
        </p:nvSpPr>
        <p:spPr>
          <a:xfrm>
            <a:off x="1637583" y="753228"/>
            <a:ext cx="9613861" cy="1080938"/>
          </a:xfrm>
        </p:spPr>
        <p:txBody>
          <a:bodyPr>
            <a:normAutofit/>
          </a:bodyPr>
          <a:lstStyle/>
          <a:p>
            <a:r>
              <a:rPr lang="en-US" dirty="0">
                <a:latin typeface="Avenir Book" panose="02000503020000020003" pitchFamily="2" charset="0"/>
              </a:rPr>
              <a:t>DS – Logistic Regression (Part II)</a:t>
            </a:r>
          </a:p>
        </p:txBody>
      </p:sp>
      <p:pic>
        <p:nvPicPr>
          <p:cNvPr id="4" name="Picture 3" descr="Icon&#10;&#10;Description automatically generated">
            <a:extLst>
              <a:ext uri="{FF2B5EF4-FFF2-40B4-BE49-F238E27FC236}">
                <a16:creationId xmlns:a16="http://schemas.microsoft.com/office/drawing/2014/main" id="{F9B8C254-D151-6E40-8CB2-D474659CDE2E}"/>
              </a:ext>
            </a:extLst>
          </p:cNvPr>
          <p:cNvPicPr>
            <a:picLocks noChangeAspect="1"/>
          </p:cNvPicPr>
          <p:nvPr/>
        </p:nvPicPr>
        <p:blipFill>
          <a:blip r:embed="rId2"/>
          <a:stretch>
            <a:fillRect/>
          </a:stretch>
        </p:blipFill>
        <p:spPr>
          <a:xfrm>
            <a:off x="255210" y="843466"/>
            <a:ext cx="850222" cy="900462"/>
          </a:xfrm>
          <a:prstGeom prst="rect">
            <a:avLst/>
          </a:prstGeom>
        </p:spPr>
      </p:pic>
      <p:sp>
        <p:nvSpPr>
          <p:cNvPr id="5" name="Content Placeholder 5">
            <a:extLst>
              <a:ext uri="{FF2B5EF4-FFF2-40B4-BE49-F238E27FC236}">
                <a16:creationId xmlns:a16="http://schemas.microsoft.com/office/drawing/2014/main" id="{0C7CD6ED-E0EB-CC4E-B5D6-846AF26DA305}"/>
              </a:ext>
            </a:extLst>
          </p:cNvPr>
          <p:cNvSpPr>
            <a:spLocks noGrp="1"/>
          </p:cNvSpPr>
          <p:nvPr>
            <p:ph idx="1"/>
          </p:nvPr>
        </p:nvSpPr>
        <p:spPr>
          <a:xfrm>
            <a:off x="680322" y="2336873"/>
            <a:ext cx="9879524" cy="3599316"/>
          </a:xfrm>
        </p:spPr>
        <p:txBody>
          <a:bodyPr numCol="1">
            <a:noAutofit/>
          </a:bodyPr>
          <a:lstStyle/>
          <a:p>
            <a:r>
              <a:rPr lang="en-US" sz="2200" dirty="0">
                <a:latin typeface="Avenir Book" panose="02000503020000020003" pitchFamily="2" charset="0"/>
              </a:rPr>
              <a:t>The application of the logistic regression model was based on a simple question: Do routes or blocks that involve neighborhoods in which the first delivery address is LESS THAN 10 miles from the Amazon warehouse get MORE packages?</a:t>
            </a:r>
          </a:p>
          <a:p>
            <a:r>
              <a:rPr lang="en-US" sz="2200" dirty="0">
                <a:latin typeface="Avenir Book" panose="02000503020000020003" pitchFamily="2" charset="0"/>
              </a:rPr>
              <a:t>Routes in which the first delivery address was ‘relatively’ close (&lt; 10 miles) to the warehouse get labelled as ‘1’, but ‘0’ if that’s not the case.</a:t>
            </a:r>
          </a:p>
        </p:txBody>
      </p:sp>
      <p:pic>
        <p:nvPicPr>
          <p:cNvPr id="6" name="Picture 5" descr="Table&#10;&#10;Description automatically generated">
            <a:extLst>
              <a:ext uri="{FF2B5EF4-FFF2-40B4-BE49-F238E27FC236}">
                <a16:creationId xmlns:a16="http://schemas.microsoft.com/office/drawing/2014/main" id="{FDCCDAB3-0449-764D-BE65-74C28D21EC30}"/>
              </a:ext>
            </a:extLst>
          </p:cNvPr>
          <p:cNvPicPr>
            <a:picLocks noChangeAspect="1"/>
          </p:cNvPicPr>
          <p:nvPr/>
        </p:nvPicPr>
        <p:blipFill>
          <a:blip r:embed="rId3"/>
          <a:stretch>
            <a:fillRect/>
          </a:stretch>
        </p:blipFill>
        <p:spPr>
          <a:xfrm>
            <a:off x="2097483" y="4464290"/>
            <a:ext cx="7045201" cy="2132100"/>
          </a:xfrm>
          <a:prstGeom prst="rect">
            <a:avLst/>
          </a:prstGeom>
        </p:spPr>
      </p:pic>
      <p:sp>
        <p:nvSpPr>
          <p:cNvPr id="7" name="TextBox 6">
            <a:extLst>
              <a:ext uri="{FF2B5EF4-FFF2-40B4-BE49-F238E27FC236}">
                <a16:creationId xmlns:a16="http://schemas.microsoft.com/office/drawing/2014/main" id="{6DB13C38-46AA-814B-9F82-C82AD80FA4CF}"/>
              </a:ext>
            </a:extLst>
          </p:cNvPr>
          <p:cNvSpPr txBox="1"/>
          <p:nvPr/>
        </p:nvSpPr>
        <p:spPr>
          <a:xfrm>
            <a:off x="2097483" y="6596390"/>
            <a:ext cx="7058343" cy="261610"/>
          </a:xfrm>
          <a:prstGeom prst="rect">
            <a:avLst/>
          </a:prstGeom>
          <a:noFill/>
        </p:spPr>
        <p:txBody>
          <a:bodyPr wrap="none" rtlCol="0">
            <a:spAutoFit/>
          </a:bodyPr>
          <a:lstStyle/>
          <a:p>
            <a:r>
              <a:rPr lang="en-US" sz="1100" i="1" dirty="0">
                <a:latin typeface="Avenir Book" panose="02000503020000020003" pitchFamily="2" charset="0"/>
              </a:rPr>
              <a:t>A) Data from </a:t>
            </a:r>
            <a:r>
              <a:rPr lang="en-US" sz="1100" i="1" dirty="0" err="1">
                <a:latin typeface="Avenir Book" panose="02000503020000020003" pitchFamily="2" charset="0"/>
              </a:rPr>
              <a:t>DISTANCES_ANALYSIS.csv</a:t>
            </a:r>
            <a:r>
              <a:rPr lang="en-US" sz="1100" i="1" dirty="0">
                <a:latin typeface="Avenir Book" panose="02000503020000020003" pitchFamily="2" charset="0"/>
              </a:rPr>
              <a:t> file. Dataset only contains binary or categorical data on last column. </a:t>
            </a:r>
          </a:p>
        </p:txBody>
      </p:sp>
    </p:spTree>
    <p:extLst>
      <p:ext uri="{BB962C8B-B14F-4D97-AF65-F5344CB8AC3E}">
        <p14:creationId xmlns:p14="http://schemas.microsoft.com/office/powerpoint/2010/main" val="266735626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C381F-50B3-F24B-BAC9-EA33E129CFA0}"/>
              </a:ext>
            </a:extLst>
          </p:cNvPr>
          <p:cNvSpPr>
            <a:spLocks noGrp="1"/>
          </p:cNvSpPr>
          <p:nvPr>
            <p:ph type="title"/>
          </p:nvPr>
        </p:nvSpPr>
        <p:spPr>
          <a:xfrm>
            <a:off x="1637583" y="753228"/>
            <a:ext cx="9613861" cy="1080938"/>
          </a:xfrm>
        </p:spPr>
        <p:txBody>
          <a:bodyPr>
            <a:normAutofit/>
          </a:bodyPr>
          <a:lstStyle/>
          <a:p>
            <a:r>
              <a:rPr lang="en-US" dirty="0">
                <a:latin typeface="Avenir Book" panose="02000503020000020003" pitchFamily="2" charset="0"/>
              </a:rPr>
              <a:t>DS – Logistic Regression (Part III)</a:t>
            </a:r>
          </a:p>
        </p:txBody>
      </p:sp>
      <p:pic>
        <p:nvPicPr>
          <p:cNvPr id="4" name="Picture 3" descr="Icon&#10;&#10;Description automatically generated">
            <a:extLst>
              <a:ext uri="{FF2B5EF4-FFF2-40B4-BE49-F238E27FC236}">
                <a16:creationId xmlns:a16="http://schemas.microsoft.com/office/drawing/2014/main" id="{F9B8C254-D151-6E40-8CB2-D474659CDE2E}"/>
              </a:ext>
            </a:extLst>
          </p:cNvPr>
          <p:cNvPicPr>
            <a:picLocks noChangeAspect="1"/>
          </p:cNvPicPr>
          <p:nvPr/>
        </p:nvPicPr>
        <p:blipFill>
          <a:blip r:embed="rId2"/>
          <a:stretch>
            <a:fillRect/>
          </a:stretch>
        </p:blipFill>
        <p:spPr>
          <a:xfrm>
            <a:off x="255210" y="843466"/>
            <a:ext cx="850222" cy="900462"/>
          </a:xfrm>
          <a:prstGeom prst="rect">
            <a:avLst/>
          </a:prstGeom>
        </p:spPr>
      </p:pic>
      <p:sp>
        <p:nvSpPr>
          <p:cNvPr id="5" name="Content Placeholder 5">
            <a:extLst>
              <a:ext uri="{FF2B5EF4-FFF2-40B4-BE49-F238E27FC236}">
                <a16:creationId xmlns:a16="http://schemas.microsoft.com/office/drawing/2014/main" id="{0C7CD6ED-E0EB-CC4E-B5D6-846AF26DA305}"/>
              </a:ext>
            </a:extLst>
          </p:cNvPr>
          <p:cNvSpPr>
            <a:spLocks noGrp="1"/>
          </p:cNvSpPr>
          <p:nvPr>
            <p:ph idx="1"/>
          </p:nvPr>
        </p:nvSpPr>
        <p:spPr>
          <a:xfrm>
            <a:off x="680322" y="2336873"/>
            <a:ext cx="9879524" cy="3599316"/>
          </a:xfrm>
        </p:spPr>
        <p:txBody>
          <a:bodyPr numCol="1">
            <a:noAutofit/>
          </a:bodyPr>
          <a:lstStyle/>
          <a:p>
            <a:r>
              <a:rPr lang="en-US" sz="2200" dirty="0">
                <a:latin typeface="Avenir Book" panose="02000503020000020003" pitchFamily="2" charset="0"/>
              </a:rPr>
              <a:t>The model’s data gets ‘trained’, and its accuracy gets tested before being plotted. Accuracy will increase as more data gets compiled. The goal of this model is to predict if the total package no. is larger when the warehouse-neighborhood (WHS-NBHD) min. distance is less than 10 miles.</a:t>
            </a:r>
          </a:p>
        </p:txBody>
      </p:sp>
      <p:pic>
        <p:nvPicPr>
          <p:cNvPr id="10" name="Picture 9" descr="Chart&#10;&#10;Description automatically generated with medium confidence">
            <a:extLst>
              <a:ext uri="{FF2B5EF4-FFF2-40B4-BE49-F238E27FC236}">
                <a16:creationId xmlns:a16="http://schemas.microsoft.com/office/drawing/2014/main" id="{49BBB40C-1348-5443-8F6A-CB5D129722E1}"/>
              </a:ext>
            </a:extLst>
          </p:cNvPr>
          <p:cNvPicPr>
            <a:picLocks noChangeAspect="1"/>
          </p:cNvPicPr>
          <p:nvPr/>
        </p:nvPicPr>
        <p:blipFill>
          <a:blip r:embed="rId3"/>
          <a:stretch>
            <a:fillRect/>
          </a:stretch>
        </p:blipFill>
        <p:spPr>
          <a:xfrm>
            <a:off x="6096000" y="3768689"/>
            <a:ext cx="3915905" cy="2565593"/>
          </a:xfrm>
          <a:prstGeom prst="rect">
            <a:avLst/>
          </a:prstGeom>
        </p:spPr>
      </p:pic>
      <p:pic>
        <p:nvPicPr>
          <p:cNvPr id="12" name="Picture 11" descr="Chart, scatter chart&#10;&#10;Description automatically generated">
            <a:extLst>
              <a:ext uri="{FF2B5EF4-FFF2-40B4-BE49-F238E27FC236}">
                <a16:creationId xmlns:a16="http://schemas.microsoft.com/office/drawing/2014/main" id="{ED2E9397-61F4-7E48-904C-B2FE1AD7CE1E}"/>
              </a:ext>
            </a:extLst>
          </p:cNvPr>
          <p:cNvPicPr>
            <a:picLocks noChangeAspect="1"/>
          </p:cNvPicPr>
          <p:nvPr/>
        </p:nvPicPr>
        <p:blipFill>
          <a:blip r:embed="rId4"/>
          <a:stretch>
            <a:fillRect/>
          </a:stretch>
        </p:blipFill>
        <p:spPr>
          <a:xfrm>
            <a:off x="1442923" y="3765680"/>
            <a:ext cx="3915905" cy="2568601"/>
          </a:xfrm>
          <a:prstGeom prst="rect">
            <a:avLst/>
          </a:prstGeom>
        </p:spPr>
      </p:pic>
      <p:sp>
        <p:nvSpPr>
          <p:cNvPr id="16" name="TextBox 15">
            <a:extLst>
              <a:ext uri="{FF2B5EF4-FFF2-40B4-BE49-F238E27FC236}">
                <a16:creationId xmlns:a16="http://schemas.microsoft.com/office/drawing/2014/main" id="{BC1536EA-5096-1443-BB39-43C692BFF75E}"/>
              </a:ext>
            </a:extLst>
          </p:cNvPr>
          <p:cNvSpPr txBox="1"/>
          <p:nvPr/>
        </p:nvSpPr>
        <p:spPr>
          <a:xfrm>
            <a:off x="1442922" y="6341380"/>
            <a:ext cx="4136467" cy="430887"/>
          </a:xfrm>
          <a:prstGeom prst="rect">
            <a:avLst/>
          </a:prstGeom>
          <a:noFill/>
        </p:spPr>
        <p:txBody>
          <a:bodyPr wrap="square" rtlCol="0">
            <a:spAutoFit/>
          </a:bodyPr>
          <a:lstStyle/>
          <a:p>
            <a:r>
              <a:rPr lang="en-US" sz="1100" i="1" dirty="0">
                <a:latin typeface="Avenir Book" panose="02000503020000020003" pitchFamily="2" charset="0"/>
              </a:rPr>
              <a:t>A)  This analysis shows that most routes during Jan. and Feb. 2021 didn’t surpass the 10-mile condition for min. distance. </a:t>
            </a:r>
          </a:p>
        </p:txBody>
      </p:sp>
      <p:sp>
        <p:nvSpPr>
          <p:cNvPr id="18" name="TextBox 17">
            <a:extLst>
              <a:ext uri="{FF2B5EF4-FFF2-40B4-BE49-F238E27FC236}">
                <a16:creationId xmlns:a16="http://schemas.microsoft.com/office/drawing/2014/main" id="{E563ACB4-29FA-AB44-B6FC-F55DD221BDBA}"/>
              </a:ext>
            </a:extLst>
          </p:cNvPr>
          <p:cNvSpPr txBox="1"/>
          <p:nvPr/>
        </p:nvSpPr>
        <p:spPr>
          <a:xfrm>
            <a:off x="6096000" y="6341380"/>
            <a:ext cx="4136467" cy="430887"/>
          </a:xfrm>
          <a:prstGeom prst="rect">
            <a:avLst/>
          </a:prstGeom>
          <a:noFill/>
        </p:spPr>
        <p:txBody>
          <a:bodyPr wrap="square" rtlCol="0">
            <a:spAutoFit/>
          </a:bodyPr>
          <a:lstStyle/>
          <a:p>
            <a:r>
              <a:rPr lang="en-US" sz="1100" i="1" dirty="0">
                <a:latin typeface="Avenir Book" panose="02000503020000020003" pitchFamily="2" charset="0"/>
              </a:rPr>
              <a:t>B)  This regression model is based on Jan. and Feb. 2021 data. The green line predicts that larger package no. converge to ‘1’.</a:t>
            </a:r>
          </a:p>
        </p:txBody>
      </p:sp>
    </p:spTree>
    <p:extLst>
      <p:ext uri="{BB962C8B-B14F-4D97-AF65-F5344CB8AC3E}">
        <p14:creationId xmlns:p14="http://schemas.microsoft.com/office/powerpoint/2010/main" val="155524312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C381F-50B3-F24B-BAC9-EA33E129CFA0}"/>
              </a:ext>
            </a:extLst>
          </p:cNvPr>
          <p:cNvSpPr>
            <a:spLocks noGrp="1"/>
          </p:cNvSpPr>
          <p:nvPr>
            <p:ph type="title"/>
          </p:nvPr>
        </p:nvSpPr>
        <p:spPr>
          <a:xfrm>
            <a:off x="1637583" y="753228"/>
            <a:ext cx="9613861" cy="1080938"/>
          </a:xfrm>
        </p:spPr>
        <p:txBody>
          <a:bodyPr>
            <a:normAutofit/>
          </a:bodyPr>
          <a:lstStyle/>
          <a:p>
            <a:r>
              <a:rPr lang="en-US" dirty="0">
                <a:latin typeface="Avenir Book" panose="02000503020000020003" pitchFamily="2" charset="0"/>
              </a:rPr>
              <a:t>DS – Logistic Regression Conclusion</a:t>
            </a:r>
          </a:p>
        </p:txBody>
      </p:sp>
      <p:pic>
        <p:nvPicPr>
          <p:cNvPr id="4" name="Picture 3" descr="Icon&#10;&#10;Description automatically generated">
            <a:extLst>
              <a:ext uri="{FF2B5EF4-FFF2-40B4-BE49-F238E27FC236}">
                <a16:creationId xmlns:a16="http://schemas.microsoft.com/office/drawing/2014/main" id="{F9B8C254-D151-6E40-8CB2-D474659CDE2E}"/>
              </a:ext>
            </a:extLst>
          </p:cNvPr>
          <p:cNvPicPr>
            <a:picLocks noChangeAspect="1"/>
          </p:cNvPicPr>
          <p:nvPr/>
        </p:nvPicPr>
        <p:blipFill>
          <a:blip r:embed="rId2"/>
          <a:stretch>
            <a:fillRect/>
          </a:stretch>
        </p:blipFill>
        <p:spPr>
          <a:xfrm>
            <a:off x="255210" y="843466"/>
            <a:ext cx="850222" cy="900462"/>
          </a:xfrm>
          <a:prstGeom prst="rect">
            <a:avLst/>
          </a:prstGeom>
        </p:spPr>
      </p:pic>
      <p:sp>
        <p:nvSpPr>
          <p:cNvPr id="5" name="Content Placeholder 5">
            <a:extLst>
              <a:ext uri="{FF2B5EF4-FFF2-40B4-BE49-F238E27FC236}">
                <a16:creationId xmlns:a16="http://schemas.microsoft.com/office/drawing/2014/main" id="{0C7CD6ED-E0EB-CC4E-B5D6-846AF26DA305}"/>
              </a:ext>
            </a:extLst>
          </p:cNvPr>
          <p:cNvSpPr>
            <a:spLocks noGrp="1"/>
          </p:cNvSpPr>
          <p:nvPr>
            <p:ph idx="1"/>
          </p:nvPr>
        </p:nvSpPr>
        <p:spPr>
          <a:xfrm>
            <a:off x="680321" y="2213305"/>
            <a:ext cx="9879524" cy="3599316"/>
          </a:xfrm>
        </p:spPr>
        <p:txBody>
          <a:bodyPr numCol="1">
            <a:noAutofit/>
          </a:bodyPr>
          <a:lstStyle/>
          <a:p>
            <a:r>
              <a:rPr lang="en-US" sz="2200" dirty="0">
                <a:latin typeface="Avenir Book" panose="02000503020000020003" pitchFamily="2" charset="0"/>
              </a:rPr>
              <a:t>The logistic regression model supports the idea that Amazon’s algorithms assign a </a:t>
            </a:r>
            <a:r>
              <a:rPr lang="en-US" sz="2200" u="sng" dirty="0">
                <a:latin typeface="Avenir Book" panose="02000503020000020003" pitchFamily="2" charset="0"/>
              </a:rPr>
              <a:t>larger</a:t>
            </a:r>
            <a:r>
              <a:rPr lang="en-US" sz="2200" dirty="0">
                <a:latin typeface="Avenir Book" panose="02000503020000020003" pitchFamily="2" charset="0"/>
              </a:rPr>
              <a:t> random number of packages to contractors when block routes take place in areas that are relatively </a:t>
            </a:r>
            <a:r>
              <a:rPr lang="en-US" sz="2200" u="sng" dirty="0">
                <a:latin typeface="Avenir Book" panose="02000503020000020003" pitchFamily="2" charset="0"/>
              </a:rPr>
              <a:t>close</a:t>
            </a:r>
            <a:r>
              <a:rPr lang="en-US" sz="2200" dirty="0">
                <a:latin typeface="Avenir Book" panose="02000503020000020003" pitchFamily="2" charset="0"/>
              </a:rPr>
              <a:t> to the warehouse (point of origin). Therefore, it is statistically more likely for Amazon partners to get less packages for routes that are distant from the warehouse.</a:t>
            </a:r>
          </a:p>
          <a:p>
            <a:r>
              <a:rPr lang="en-US" sz="2200" dirty="0">
                <a:latin typeface="Avenir Book" panose="02000503020000020003" pitchFamily="2" charset="0"/>
              </a:rPr>
              <a:t>The original question that allowed the application of this machine learning technique was: Do routes or blocks that involve neighborhoods in which the first delivery address is LESS THAN 10 miles from the Amazon warehouse get MORE packages?</a:t>
            </a:r>
          </a:p>
          <a:p>
            <a:r>
              <a:rPr lang="en-US" sz="2200" dirty="0">
                <a:latin typeface="Avenir Book" panose="02000503020000020003" pitchFamily="2" charset="0"/>
              </a:rPr>
              <a:t>The appearance of this model might change as the dataset gets larger. Anyhow, as the total package number increases, the logistic fit or green line (</a:t>
            </a:r>
            <a:r>
              <a:rPr lang="en-US" sz="2200" i="1" dirty="0">
                <a:latin typeface="Avenir Book" panose="02000503020000020003" pitchFamily="2" charset="0"/>
              </a:rPr>
              <a:t>see previous slide</a:t>
            </a:r>
            <a:r>
              <a:rPr lang="en-US" sz="2200" dirty="0">
                <a:latin typeface="Avenir Book" panose="02000503020000020003" pitchFamily="2" charset="0"/>
              </a:rPr>
              <a:t>) converges to ‘1’. Recall that ‘1’ represents routes that are categorized as those that have a ‘min. distance that is less than 10 miles.’</a:t>
            </a:r>
          </a:p>
          <a:p>
            <a:endParaRPr lang="en-US" sz="2200" dirty="0">
              <a:latin typeface="Avenir Book" panose="02000503020000020003" pitchFamily="2" charset="0"/>
            </a:endParaRPr>
          </a:p>
        </p:txBody>
      </p:sp>
    </p:spTree>
    <p:extLst>
      <p:ext uri="{BB962C8B-B14F-4D97-AF65-F5344CB8AC3E}">
        <p14:creationId xmlns:p14="http://schemas.microsoft.com/office/powerpoint/2010/main" val="157250763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C381F-50B3-F24B-BAC9-EA33E129CFA0}"/>
              </a:ext>
            </a:extLst>
          </p:cNvPr>
          <p:cNvSpPr>
            <a:spLocks noGrp="1"/>
          </p:cNvSpPr>
          <p:nvPr>
            <p:ph type="title"/>
          </p:nvPr>
        </p:nvSpPr>
        <p:spPr>
          <a:xfrm>
            <a:off x="1637583" y="753228"/>
            <a:ext cx="9613861" cy="1080938"/>
          </a:xfrm>
        </p:spPr>
        <p:txBody>
          <a:bodyPr>
            <a:normAutofit/>
          </a:bodyPr>
          <a:lstStyle/>
          <a:p>
            <a:r>
              <a:rPr lang="en-US" dirty="0">
                <a:latin typeface="Avenir Book" panose="02000503020000020003" pitchFamily="2" charset="0"/>
              </a:rPr>
              <a:t>DS – Statistical Hypothesis Testing (Part I)</a:t>
            </a:r>
          </a:p>
        </p:txBody>
      </p:sp>
      <p:pic>
        <p:nvPicPr>
          <p:cNvPr id="4" name="Picture 3" descr="Icon&#10;&#10;Description automatically generated">
            <a:extLst>
              <a:ext uri="{FF2B5EF4-FFF2-40B4-BE49-F238E27FC236}">
                <a16:creationId xmlns:a16="http://schemas.microsoft.com/office/drawing/2014/main" id="{F9B8C254-D151-6E40-8CB2-D474659CDE2E}"/>
              </a:ext>
            </a:extLst>
          </p:cNvPr>
          <p:cNvPicPr>
            <a:picLocks noChangeAspect="1"/>
          </p:cNvPicPr>
          <p:nvPr/>
        </p:nvPicPr>
        <p:blipFill>
          <a:blip r:embed="rId2"/>
          <a:stretch>
            <a:fillRect/>
          </a:stretch>
        </p:blipFill>
        <p:spPr>
          <a:xfrm>
            <a:off x="255210" y="843466"/>
            <a:ext cx="850222" cy="900462"/>
          </a:xfrm>
          <a:prstGeom prst="rect">
            <a:avLst/>
          </a:prstGeom>
        </p:spPr>
      </p:pic>
      <p:sp>
        <p:nvSpPr>
          <p:cNvPr id="5" name="Content Placeholder 5">
            <a:extLst>
              <a:ext uri="{FF2B5EF4-FFF2-40B4-BE49-F238E27FC236}">
                <a16:creationId xmlns:a16="http://schemas.microsoft.com/office/drawing/2014/main" id="{0C7CD6ED-E0EB-CC4E-B5D6-846AF26DA305}"/>
              </a:ext>
            </a:extLst>
          </p:cNvPr>
          <p:cNvSpPr>
            <a:spLocks noGrp="1"/>
          </p:cNvSpPr>
          <p:nvPr>
            <p:ph idx="1"/>
          </p:nvPr>
        </p:nvSpPr>
        <p:spPr>
          <a:xfrm>
            <a:off x="680322" y="2336873"/>
            <a:ext cx="10317530" cy="3599316"/>
          </a:xfrm>
        </p:spPr>
        <p:txBody>
          <a:bodyPr numCol="1">
            <a:noAutofit/>
          </a:bodyPr>
          <a:lstStyle/>
          <a:p>
            <a:r>
              <a:rPr lang="en-US" sz="2200" dirty="0">
                <a:latin typeface="Avenir Book" panose="02000503020000020003" pitchFamily="2" charset="0"/>
              </a:rPr>
              <a:t>Hypothesis testing is used to test the results of surveys, experiments or numerical data by figuring out the odds that your results have happened by chance. However, a null hypothesis needs to be set (by author) to be tested for possible rejection under the assumption that it is true (</a:t>
            </a:r>
            <a:r>
              <a:rPr lang="en-US" sz="2200" i="1" dirty="0">
                <a:latin typeface="Avenir Book" panose="02000503020000020003" pitchFamily="2" charset="0"/>
              </a:rPr>
              <a:t>definition by Statistics How To</a:t>
            </a:r>
            <a:r>
              <a:rPr lang="en-US" sz="2200" dirty="0">
                <a:latin typeface="Avenir Book" panose="02000503020000020003" pitchFamily="2" charset="0"/>
              </a:rPr>
              <a:t>).</a:t>
            </a:r>
          </a:p>
          <a:p>
            <a:r>
              <a:rPr lang="en-US" sz="2200" dirty="0">
                <a:latin typeface="Avenir Book" panose="02000503020000020003" pitchFamily="2" charset="0"/>
              </a:rPr>
              <a:t>This testing method checks the following:</a:t>
            </a:r>
          </a:p>
          <a:p>
            <a:pPr marL="800100" lvl="1" indent="-342900">
              <a:buFont typeface="+mj-lt"/>
              <a:buAutoNum type="alphaUcPeriod"/>
            </a:pPr>
            <a:r>
              <a:rPr lang="en-US" sz="1800" dirty="0">
                <a:latin typeface="Avenir Book" panose="02000503020000020003" pitchFamily="2" charset="0"/>
              </a:rPr>
              <a:t>The probability that most blocks (routes) will cover 2 different neighborhoods on average. </a:t>
            </a:r>
          </a:p>
          <a:p>
            <a:pPr marL="800100" lvl="1" indent="-342900">
              <a:buFont typeface="+mj-lt"/>
              <a:buAutoNum type="alphaUcPeriod"/>
            </a:pPr>
            <a:r>
              <a:rPr lang="en-US" sz="1800" dirty="0">
                <a:latin typeface="Avenir Book" panose="02000503020000020003" pitchFamily="2" charset="0"/>
              </a:rPr>
              <a:t>The probability of delivering orders in Downtown Area during any block (hence route).</a:t>
            </a:r>
          </a:p>
        </p:txBody>
      </p:sp>
      <p:sp>
        <p:nvSpPr>
          <p:cNvPr id="10" name="TextBox 9">
            <a:extLst>
              <a:ext uri="{FF2B5EF4-FFF2-40B4-BE49-F238E27FC236}">
                <a16:creationId xmlns:a16="http://schemas.microsoft.com/office/drawing/2014/main" id="{DFBCC1BA-7DE9-AB4E-BAC3-F01CE01D34B1}"/>
              </a:ext>
            </a:extLst>
          </p:cNvPr>
          <p:cNvSpPr txBox="1"/>
          <p:nvPr/>
        </p:nvSpPr>
        <p:spPr>
          <a:xfrm>
            <a:off x="680321" y="6308091"/>
            <a:ext cx="4714752" cy="430887"/>
          </a:xfrm>
          <a:prstGeom prst="rect">
            <a:avLst/>
          </a:prstGeom>
          <a:noFill/>
        </p:spPr>
        <p:txBody>
          <a:bodyPr wrap="none" rtlCol="0">
            <a:spAutoFit/>
          </a:bodyPr>
          <a:lstStyle/>
          <a:p>
            <a:r>
              <a:rPr lang="en-US" sz="1100" i="1" dirty="0">
                <a:latin typeface="Avenir Book" panose="02000503020000020003" pitchFamily="2" charset="0"/>
              </a:rPr>
              <a:t>A)  For the first test, we set both our null and alternative hypothesis. We </a:t>
            </a:r>
          </a:p>
          <a:p>
            <a:r>
              <a:rPr lang="en-US" sz="1100" i="1" dirty="0">
                <a:latin typeface="Avenir Book" panose="02000503020000020003" pitchFamily="2" charset="0"/>
              </a:rPr>
              <a:t>use the ‘mew’ symbol to set our assumption, which is an </a:t>
            </a:r>
            <a:r>
              <a:rPr lang="en-US" sz="1100" i="1" u="sng" dirty="0">
                <a:latin typeface="Avenir Book" panose="02000503020000020003" pitchFamily="2" charset="0"/>
              </a:rPr>
              <a:t>average</a:t>
            </a:r>
            <a:r>
              <a:rPr lang="en-US" sz="1100" i="1" dirty="0">
                <a:latin typeface="Avenir Book" panose="02000503020000020003" pitchFamily="2" charset="0"/>
              </a:rPr>
              <a:t> of 2. </a:t>
            </a:r>
          </a:p>
        </p:txBody>
      </p:sp>
      <p:pic>
        <p:nvPicPr>
          <p:cNvPr id="12" name="Picture 11" descr="Graphical user interface, text, application&#10;&#10;Description automatically generated">
            <a:extLst>
              <a:ext uri="{FF2B5EF4-FFF2-40B4-BE49-F238E27FC236}">
                <a16:creationId xmlns:a16="http://schemas.microsoft.com/office/drawing/2014/main" id="{98CF4C21-EDBD-EB46-9D2E-BB462A0103BE}"/>
              </a:ext>
            </a:extLst>
          </p:cNvPr>
          <p:cNvPicPr>
            <a:picLocks noChangeAspect="1"/>
          </p:cNvPicPr>
          <p:nvPr/>
        </p:nvPicPr>
        <p:blipFill>
          <a:blip r:embed="rId3"/>
          <a:stretch>
            <a:fillRect/>
          </a:stretch>
        </p:blipFill>
        <p:spPr>
          <a:xfrm>
            <a:off x="680320" y="5141688"/>
            <a:ext cx="4501757" cy="1124602"/>
          </a:xfrm>
          <a:prstGeom prst="rect">
            <a:avLst/>
          </a:prstGeom>
        </p:spPr>
      </p:pic>
      <p:pic>
        <p:nvPicPr>
          <p:cNvPr id="14" name="Picture 13" descr="Graphical user interface, text, application, email&#10;&#10;Description automatically generated">
            <a:extLst>
              <a:ext uri="{FF2B5EF4-FFF2-40B4-BE49-F238E27FC236}">
                <a16:creationId xmlns:a16="http://schemas.microsoft.com/office/drawing/2014/main" id="{425A6545-2DCD-454E-880A-E86A5D3B1274}"/>
              </a:ext>
            </a:extLst>
          </p:cNvPr>
          <p:cNvPicPr>
            <a:picLocks noChangeAspect="1"/>
          </p:cNvPicPr>
          <p:nvPr/>
        </p:nvPicPr>
        <p:blipFill>
          <a:blip r:embed="rId4"/>
          <a:stretch>
            <a:fillRect/>
          </a:stretch>
        </p:blipFill>
        <p:spPr>
          <a:xfrm>
            <a:off x="5620084" y="5141687"/>
            <a:ext cx="5377768" cy="1124602"/>
          </a:xfrm>
          <a:prstGeom prst="rect">
            <a:avLst/>
          </a:prstGeom>
        </p:spPr>
      </p:pic>
      <p:sp>
        <p:nvSpPr>
          <p:cNvPr id="15" name="TextBox 14">
            <a:extLst>
              <a:ext uri="{FF2B5EF4-FFF2-40B4-BE49-F238E27FC236}">
                <a16:creationId xmlns:a16="http://schemas.microsoft.com/office/drawing/2014/main" id="{284A699A-67DC-8E45-B237-3C0D59949BF6}"/>
              </a:ext>
            </a:extLst>
          </p:cNvPr>
          <p:cNvSpPr txBox="1"/>
          <p:nvPr/>
        </p:nvSpPr>
        <p:spPr>
          <a:xfrm>
            <a:off x="5620084" y="6308091"/>
            <a:ext cx="5684569" cy="430887"/>
          </a:xfrm>
          <a:prstGeom prst="rect">
            <a:avLst/>
          </a:prstGeom>
          <a:noFill/>
        </p:spPr>
        <p:txBody>
          <a:bodyPr wrap="none" rtlCol="0">
            <a:spAutoFit/>
          </a:bodyPr>
          <a:lstStyle/>
          <a:p>
            <a:r>
              <a:rPr lang="en-US" sz="1100" i="1" dirty="0">
                <a:latin typeface="Avenir Book" panose="02000503020000020003" pitchFamily="2" charset="0"/>
              </a:rPr>
              <a:t>B)  For the second test, we set both our null and alternative hypothesis. Unlike the 1</a:t>
            </a:r>
            <a:r>
              <a:rPr lang="en-US" sz="1100" i="1" baseline="30000" dirty="0">
                <a:latin typeface="Avenir Book" panose="02000503020000020003" pitchFamily="2" charset="0"/>
              </a:rPr>
              <a:t>st</a:t>
            </a:r>
            <a:r>
              <a:rPr lang="en-US" sz="1100" i="1" dirty="0">
                <a:latin typeface="Avenir Book" panose="02000503020000020003" pitchFamily="2" charset="0"/>
              </a:rPr>
              <a:t>  </a:t>
            </a:r>
          </a:p>
          <a:p>
            <a:r>
              <a:rPr lang="en-US" sz="1100" i="1" dirty="0">
                <a:latin typeface="Avenir Book" panose="02000503020000020003" pitchFamily="2" charset="0"/>
              </a:rPr>
              <a:t>test, our assumption is a </a:t>
            </a:r>
            <a:r>
              <a:rPr lang="en-US" sz="1100" i="1" u="sng" dirty="0">
                <a:latin typeface="Avenir Book" panose="02000503020000020003" pitchFamily="2" charset="0"/>
              </a:rPr>
              <a:t>probability</a:t>
            </a:r>
            <a:r>
              <a:rPr lang="en-US" sz="1100" i="1" dirty="0">
                <a:latin typeface="Avenir Book" panose="02000503020000020003" pitchFamily="2" charset="0"/>
              </a:rPr>
              <a:t> that may be greater than .50. </a:t>
            </a:r>
          </a:p>
        </p:txBody>
      </p:sp>
    </p:spTree>
    <p:extLst>
      <p:ext uri="{BB962C8B-B14F-4D97-AF65-F5344CB8AC3E}">
        <p14:creationId xmlns:p14="http://schemas.microsoft.com/office/powerpoint/2010/main" val="215818471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C381F-50B3-F24B-BAC9-EA33E129CFA0}"/>
              </a:ext>
            </a:extLst>
          </p:cNvPr>
          <p:cNvSpPr>
            <a:spLocks noGrp="1"/>
          </p:cNvSpPr>
          <p:nvPr>
            <p:ph type="title"/>
          </p:nvPr>
        </p:nvSpPr>
        <p:spPr>
          <a:xfrm>
            <a:off x="1637583" y="753228"/>
            <a:ext cx="9613861" cy="1080938"/>
          </a:xfrm>
        </p:spPr>
        <p:txBody>
          <a:bodyPr>
            <a:normAutofit/>
          </a:bodyPr>
          <a:lstStyle/>
          <a:p>
            <a:r>
              <a:rPr lang="en-US" dirty="0">
                <a:latin typeface="Avenir Book" panose="02000503020000020003" pitchFamily="2" charset="0"/>
              </a:rPr>
              <a:t>DS – Statistical Hypothesis Testing (Part II)</a:t>
            </a:r>
          </a:p>
        </p:txBody>
      </p:sp>
      <p:pic>
        <p:nvPicPr>
          <p:cNvPr id="4" name="Picture 3" descr="Icon&#10;&#10;Description automatically generated">
            <a:extLst>
              <a:ext uri="{FF2B5EF4-FFF2-40B4-BE49-F238E27FC236}">
                <a16:creationId xmlns:a16="http://schemas.microsoft.com/office/drawing/2014/main" id="{F9B8C254-D151-6E40-8CB2-D474659CDE2E}"/>
              </a:ext>
            </a:extLst>
          </p:cNvPr>
          <p:cNvPicPr>
            <a:picLocks noChangeAspect="1"/>
          </p:cNvPicPr>
          <p:nvPr/>
        </p:nvPicPr>
        <p:blipFill>
          <a:blip r:embed="rId2"/>
          <a:stretch>
            <a:fillRect/>
          </a:stretch>
        </p:blipFill>
        <p:spPr>
          <a:xfrm>
            <a:off x="255210" y="843466"/>
            <a:ext cx="850222" cy="900462"/>
          </a:xfrm>
          <a:prstGeom prst="rect">
            <a:avLst/>
          </a:prstGeom>
        </p:spPr>
      </p:pic>
      <p:sp>
        <p:nvSpPr>
          <p:cNvPr id="5" name="Content Placeholder 5">
            <a:extLst>
              <a:ext uri="{FF2B5EF4-FFF2-40B4-BE49-F238E27FC236}">
                <a16:creationId xmlns:a16="http://schemas.microsoft.com/office/drawing/2014/main" id="{0C7CD6ED-E0EB-CC4E-B5D6-846AF26DA305}"/>
              </a:ext>
            </a:extLst>
          </p:cNvPr>
          <p:cNvSpPr>
            <a:spLocks noGrp="1"/>
          </p:cNvSpPr>
          <p:nvPr>
            <p:ph idx="1"/>
          </p:nvPr>
        </p:nvSpPr>
        <p:spPr>
          <a:xfrm>
            <a:off x="680323" y="2336873"/>
            <a:ext cx="4931338" cy="3599316"/>
          </a:xfrm>
        </p:spPr>
        <p:txBody>
          <a:bodyPr numCol="1">
            <a:noAutofit/>
          </a:bodyPr>
          <a:lstStyle/>
          <a:p>
            <a:r>
              <a:rPr lang="en-US" sz="2200" dirty="0">
                <a:latin typeface="Avenir Book" panose="02000503020000020003" pitchFamily="2" charset="0"/>
              </a:rPr>
              <a:t>Most routes involve a set of addresses that may or may not involve the same zip code. In rare occasions, the block’s set of addresses correspond to one single area or neighborhood. In most cases, it’s 2 areas per block. This test is categorized as a two-tailed / one sample test. Why ‘2-tailed’? We initially assume that the average is 2, but there’s also a probability of having single-neighborhood blocks </a:t>
            </a:r>
            <a:r>
              <a:rPr lang="en-US" sz="2200" u="sng" dirty="0">
                <a:latin typeface="Avenir Book" panose="02000503020000020003" pitchFamily="2" charset="0"/>
              </a:rPr>
              <a:t>or</a:t>
            </a:r>
            <a:r>
              <a:rPr lang="en-US" sz="2200" dirty="0">
                <a:latin typeface="Avenir Book" panose="02000503020000020003" pitchFamily="2" charset="0"/>
              </a:rPr>
              <a:t> multiple-zone routes. This test only contains 2021 data.</a:t>
            </a:r>
          </a:p>
        </p:txBody>
      </p:sp>
      <p:pic>
        <p:nvPicPr>
          <p:cNvPr id="8" name="Picture 7" descr="Chart, line chart, histogram&#10;&#10;Description automatically generated">
            <a:extLst>
              <a:ext uri="{FF2B5EF4-FFF2-40B4-BE49-F238E27FC236}">
                <a16:creationId xmlns:a16="http://schemas.microsoft.com/office/drawing/2014/main" id="{D9F65A43-7F7D-B145-8288-36FBD7AABAF4}"/>
              </a:ext>
            </a:extLst>
          </p:cNvPr>
          <p:cNvPicPr>
            <a:picLocks noChangeAspect="1"/>
          </p:cNvPicPr>
          <p:nvPr/>
        </p:nvPicPr>
        <p:blipFill>
          <a:blip r:embed="rId3"/>
          <a:stretch>
            <a:fillRect/>
          </a:stretch>
        </p:blipFill>
        <p:spPr>
          <a:xfrm>
            <a:off x="6095999" y="2399302"/>
            <a:ext cx="3862193" cy="2337643"/>
          </a:xfrm>
          <a:prstGeom prst="rect">
            <a:avLst/>
          </a:prstGeom>
        </p:spPr>
      </p:pic>
      <p:pic>
        <p:nvPicPr>
          <p:cNvPr id="12" name="Picture 11" descr="Table&#10;&#10;Description automatically generated">
            <a:extLst>
              <a:ext uri="{FF2B5EF4-FFF2-40B4-BE49-F238E27FC236}">
                <a16:creationId xmlns:a16="http://schemas.microsoft.com/office/drawing/2014/main" id="{7D148638-FB9A-474F-88B1-5F355717D030}"/>
              </a:ext>
            </a:extLst>
          </p:cNvPr>
          <p:cNvPicPr>
            <a:picLocks noChangeAspect="1"/>
          </p:cNvPicPr>
          <p:nvPr/>
        </p:nvPicPr>
        <p:blipFill>
          <a:blip r:embed="rId4"/>
          <a:stretch>
            <a:fillRect/>
          </a:stretch>
        </p:blipFill>
        <p:spPr>
          <a:xfrm>
            <a:off x="6095999" y="4736945"/>
            <a:ext cx="3862193" cy="1512763"/>
          </a:xfrm>
          <a:prstGeom prst="rect">
            <a:avLst/>
          </a:prstGeom>
        </p:spPr>
      </p:pic>
      <p:sp>
        <p:nvSpPr>
          <p:cNvPr id="13" name="TextBox 12">
            <a:extLst>
              <a:ext uri="{FF2B5EF4-FFF2-40B4-BE49-F238E27FC236}">
                <a16:creationId xmlns:a16="http://schemas.microsoft.com/office/drawing/2014/main" id="{2E2C78E9-9C38-5344-A91A-A7B6EA255615}"/>
              </a:ext>
            </a:extLst>
          </p:cNvPr>
          <p:cNvSpPr txBox="1"/>
          <p:nvPr/>
        </p:nvSpPr>
        <p:spPr>
          <a:xfrm>
            <a:off x="6095999" y="6249708"/>
            <a:ext cx="3962401" cy="600164"/>
          </a:xfrm>
          <a:prstGeom prst="rect">
            <a:avLst/>
          </a:prstGeom>
          <a:noFill/>
        </p:spPr>
        <p:txBody>
          <a:bodyPr wrap="square" rtlCol="0">
            <a:spAutoFit/>
          </a:bodyPr>
          <a:lstStyle/>
          <a:p>
            <a:r>
              <a:rPr lang="en-US" sz="1100" i="1" dirty="0">
                <a:latin typeface="Avenir Book" panose="02000503020000020003" pitchFamily="2" charset="0"/>
              </a:rPr>
              <a:t>A)  Data points on distribution range from Jan. 1st – Mar. 5</a:t>
            </a:r>
            <a:r>
              <a:rPr lang="en-US" sz="1100" i="1" baseline="30000" dirty="0">
                <a:latin typeface="Avenir Book" panose="02000503020000020003" pitchFamily="2" charset="0"/>
              </a:rPr>
              <a:t>th</a:t>
            </a:r>
            <a:r>
              <a:rPr lang="en-US" sz="1100" i="1" dirty="0">
                <a:latin typeface="Avenir Book" panose="02000503020000020003" pitchFamily="2" charset="0"/>
              </a:rPr>
              <a:t>.</a:t>
            </a:r>
          </a:p>
          <a:p>
            <a:r>
              <a:rPr lang="en-US" sz="1100" i="1" dirty="0">
                <a:latin typeface="Avenir Book" panose="02000503020000020003" pitchFamily="2" charset="0"/>
              </a:rPr>
              <a:t>Our Null Hypothesis was correct, the mean or average is 2.09 (2.0 approximately) areas per route. </a:t>
            </a:r>
          </a:p>
        </p:txBody>
      </p:sp>
    </p:spTree>
    <p:extLst>
      <p:ext uri="{BB962C8B-B14F-4D97-AF65-F5344CB8AC3E}">
        <p14:creationId xmlns:p14="http://schemas.microsoft.com/office/powerpoint/2010/main" val="102265833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C381F-50B3-F24B-BAC9-EA33E129CFA0}"/>
              </a:ext>
            </a:extLst>
          </p:cNvPr>
          <p:cNvSpPr>
            <a:spLocks noGrp="1"/>
          </p:cNvSpPr>
          <p:nvPr>
            <p:ph type="title"/>
          </p:nvPr>
        </p:nvSpPr>
        <p:spPr>
          <a:xfrm>
            <a:off x="1637583" y="753228"/>
            <a:ext cx="9613861" cy="1080938"/>
          </a:xfrm>
        </p:spPr>
        <p:txBody>
          <a:bodyPr>
            <a:normAutofit/>
          </a:bodyPr>
          <a:lstStyle/>
          <a:p>
            <a:r>
              <a:rPr lang="en-US" dirty="0">
                <a:latin typeface="Avenir Book" panose="02000503020000020003" pitchFamily="2" charset="0"/>
              </a:rPr>
              <a:t>DS – Statistical Hypothesis Testing (Part III)</a:t>
            </a:r>
          </a:p>
        </p:txBody>
      </p:sp>
      <p:pic>
        <p:nvPicPr>
          <p:cNvPr id="4" name="Picture 3" descr="Icon&#10;&#10;Description automatically generated">
            <a:extLst>
              <a:ext uri="{FF2B5EF4-FFF2-40B4-BE49-F238E27FC236}">
                <a16:creationId xmlns:a16="http://schemas.microsoft.com/office/drawing/2014/main" id="{F9B8C254-D151-6E40-8CB2-D474659CDE2E}"/>
              </a:ext>
            </a:extLst>
          </p:cNvPr>
          <p:cNvPicPr>
            <a:picLocks noChangeAspect="1"/>
          </p:cNvPicPr>
          <p:nvPr/>
        </p:nvPicPr>
        <p:blipFill>
          <a:blip r:embed="rId2"/>
          <a:stretch>
            <a:fillRect/>
          </a:stretch>
        </p:blipFill>
        <p:spPr>
          <a:xfrm>
            <a:off x="255210" y="843466"/>
            <a:ext cx="850222" cy="900462"/>
          </a:xfrm>
          <a:prstGeom prst="rect">
            <a:avLst/>
          </a:prstGeom>
        </p:spPr>
      </p:pic>
      <p:sp>
        <p:nvSpPr>
          <p:cNvPr id="6" name="Content Placeholder 5">
            <a:extLst>
              <a:ext uri="{FF2B5EF4-FFF2-40B4-BE49-F238E27FC236}">
                <a16:creationId xmlns:a16="http://schemas.microsoft.com/office/drawing/2014/main" id="{22152C15-C5F4-C348-9DFC-618AEA6285D5}"/>
              </a:ext>
            </a:extLst>
          </p:cNvPr>
          <p:cNvSpPr>
            <a:spLocks noGrp="1"/>
          </p:cNvSpPr>
          <p:nvPr>
            <p:ph idx="1"/>
          </p:nvPr>
        </p:nvSpPr>
        <p:spPr>
          <a:xfrm>
            <a:off x="680323" y="2336873"/>
            <a:ext cx="4931338" cy="3599316"/>
          </a:xfrm>
        </p:spPr>
        <p:txBody>
          <a:bodyPr numCol="1">
            <a:noAutofit/>
          </a:bodyPr>
          <a:lstStyle/>
          <a:p>
            <a:r>
              <a:rPr lang="en-US" sz="2150" dirty="0">
                <a:latin typeface="Avenir Book" panose="02000503020000020003" pitchFamily="2" charset="0"/>
              </a:rPr>
              <a:t>By observation, most blocks rarely include addresses that correspond to downtown (San Diego, CA). This test is categorized as a one-tailed / one sample test. Why ‘1-tailed’? We initially assume our null hypothesis is the probability of working on downtown being </a:t>
            </a:r>
            <a:r>
              <a:rPr lang="en-US" sz="2150" u="sng" dirty="0">
                <a:latin typeface="Avenir Book" panose="02000503020000020003" pitchFamily="2" charset="0"/>
              </a:rPr>
              <a:t>greater than</a:t>
            </a:r>
            <a:r>
              <a:rPr lang="en-US" sz="2150" dirty="0">
                <a:latin typeface="Avenir Book" panose="02000503020000020003" pitchFamily="2" charset="0"/>
              </a:rPr>
              <a:t> 50%, but in theory we assume in this case that there’s NO probability of having less than 50%. Our null hypothesis is expected to get </a:t>
            </a:r>
            <a:r>
              <a:rPr lang="en-US" sz="2150" u="sng" dirty="0">
                <a:latin typeface="Avenir Book" panose="02000503020000020003" pitchFamily="2" charset="0"/>
              </a:rPr>
              <a:t>rejected</a:t>
            </a:r>
            <a:r>
              <a:rPr lang="en-US" sz="2150" dirty="0">
                <a:latin typeface="Avenir Book" panose="02000503020000020003" pitchFamily="2" charset="0"/>
              </a:rPr>
              <a:t> because 95% of blocks do NOT involve downtown. This test only contains 2021 data.</a:t>
            </a:r>
          </a:p>
        </p:txBody>
      </p:sp>
      <p:pic>
        <p:nvPicPr>
          <p:cNvPr id="7" name="Picture 6" descr="Chart, histogram&#10;&#10;Description automatically generated">
            <a:extLst>
              <a:ext uri="{FF2B5EF4-FFF2-40B4-BE49-F238E27FC236}">
                <a16:creationId xmlns:a16="http://schemas.microsoft.com/office/drawing/2014/main" id="{F6637396-2C2B-974A-831C-67D254EB648F}"/>
              </a:ext>
            </a:extLst>
          </p:cNvPr>
          <p:cNvPicPr>
            <a:picLocks noChangeAspect="1"/>
          </p:cNvPicPr>
          <p:nvPr/>
        </p:nvPicPr>
        <p:blipFill>
          <a:blip r:embed="rId3"/>
          <a:stretch>
            <a:fillRect/>
          </a:stretch>
        </p:blipFill>
        <p:spPr>
          <a:xfrm>
            <a:off x="5851742" y="2336873"/>
            <a:ext cx="3768247" cy="2407491"/>
          </a:xfrm>
          <a:prstGeom prst="rect">
            <a:avLst/>
          </a:prstGeom>
        </p:spPr>
      </p:pic>
      <p:pic>
        <p:nvPicPr>
          <p:cNvPr id="8" name="Picture 7" descr="Table&#10;&#10;Description automatically generated">
            <a:extLst>
              <a:ext uri="{FF2B5EF4-FFF2-40B4-BE49-F238E27FC236}">
                <a16:creationId xmlns:a16="http://schemas.microsoft.com/office/drawing/2014/main" id="{F1E7C7EB-0703-6445-A061-DD6036597707}"/>
              </a:ext>
            </a:extLst>
          </p:cNvPr>
          <p:cNvPicPr>
            <a:picLocks noChangeAspect="1"/>
          </p:cNvPicPr>
          <p:nvPr/>
        </p:nvPicPr>
        <p:blipFill>
          <a:blip r:embed="rId4"/>
          <a:stretch>
            <a:fillRect/>
          </a:stretch>
        </p:blipFill>
        <p:spPr>
          <a:xfrm>
            <a:off x="5851742" y="4743030"/>
            <a:ext cx="3768247" cy="1475966"/>
          </a:xfrm>
          <a:prstGeom prst="rect">
            <a:avLst/>
          </a:prstGeom>
        </p:spPr>
      </p:pic>
      <p:sp>
        <p:nvSpPr>
          <p:cNvPr id="9" name="TextBox 8">
            <a:extLst>
              <a:ext uri="{FF2B5EF4-FFF2-40B4-BE49-F238E27FC236}">
                <a16:creationId xmlns:a16="http://schemas.microsoft.com/office/drawing/2014/main" id="{6E00A06A-BDB9-F14E-9AC9-9EFEA8907D17}"/>
              </a:ext>
            </a:extLst>
          </p:cNvPr>
          <p:cNvSpPr txBox="1"/>
          <p:nvPr/>
        </p:nvSpPr>
        <p:spPr>
          <a:xfrm>
            <a:off x="5851742" y="6218996"/>
            <a:ext cx="4145687" cy="600164"/>
          </a:xfrm>
          <a:prstGeom prst="rect">
            <a:avLst/>
          </a:prstGeom>
          <a:noFill/>
        </p:spPr>
        <p:txBody>
          <a:bodyPr wrap="none" rtlCol="0">
            <a:spAutoFit/>
          </a:bodyPr>
          <a:lstStyle/>
          <a:p>
            <a:r>
              <a:rPr lang="en-US" sz="1100" i="1" dirty="0">
                <a:latin typeface="Avenir Book" panose="02000503020000020003" pitchFamily="2" charset="0"/>
              </a:rPr>
              <a:t>A)  Data points on distribution range from Jan. 1st – Mar. 5</a:t>
            </a:r>
            <a:r>
              <a:rPr lang="en-US" sz="1100" i="1" baseline="30000" dirty="0">
                <a:latin typeface="Avenir Book" panose="02000503020000020003" pitchFamily="2" charset="0"/>
              </a:rPr>
              <a:t>th</a:t>
            </a:r>
            <a:r>
              <a:rPr lang="en-US" sz="1100" i="1" dirty="0">
                <a:latin typeface="Avenir Book" panose="02000503020000020003" pitchFamily="2" charset="0"/>
              </a:rPr>
              <a:t>.</a:t>
            </a:r>
          </a:p>
          <a:p>
            <a:r>
              <a:rPr lang="en-US" sz="1100" i="1" dirty="0">
                <a:latin typeface="Avenir Book" panose="02000503020000020003" pitchFamily="2" charset="0"/>
              </a:rPr>
              <a:t>We observe a skewed graph  because the odds of getting a </a:t>
            </a:r>
          </a:p>
          <a:p>
            <a:r>
              <a:rPr lang="en-US" sz="1100" i="1" dirty="0">
                <a:latin typeface="Avenir Book" panose="02000503020000020003" pitchFamily="2" charset="0"/>
              </a:rPr>
              <a:t>block where downtown is involved are very low.</a:t>
            </a:r>
          </a:p>
        </p:txBody>
      </p:sp>
    </p:spTree>
    <p:extLst>
      <p:ext uri="{BB962C8B-B14F-4D97-AF65-F5344CB8AC3E}">
        <p14:creationId xmlns:p14="http://schemas.microsoft.com/office/powerpoint/2010/main" val="53008900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C381F-50B3-F24B-BAC9-EA33E129CFA0}"/>
              </a:ext>
            </a:extLst>
          </p:cNvPr>
          <p:cNvSpPr>
            <a:spLocks noGrp="1"/>
          </p:cNvSpPr>
          <p:nvPr>
            <p:ph type="title"/>
          </p:nvPr>
        </p:nvSpPr>
        <p:spPr>
          <a:xfrm>
            <a:off x="1637583" y="753228"/>
            <a:ext cx="9613861" cy="1080938"/>
          </a:xfrm>
        </p:spPr>
        <p:txBody>
          <a:bodyPr>
            <a:normAutofit/>
          </a:bodyPr>
          <a:lstStyle/>
          <a:p>
            <a:r>
              <a:rPr lang="en-US" dirty="0">
                <a:latin typeface="Avenir Book" panose="02000503020000020003" pitchFamily="2" charset="0"/>
              </a:rPr>
              <a:t>DS – Hypothesis Testing Conclusion</a:t>
            </a:r>
          </a:p>
        </p:txBody>
      </p:sp>
      <p:pic>
        <p:nvPicPr>
          <p:cNvPr id="4" name="Picture 3" descr="Icon&#10;&#10;Description automatically generated">
            <a:extLst>
              <a:ext uri="{FF2B5EF4-FFF2-40B4-BE49-F238E27FC236}">
                <a16:creationId xmlns:a16="http://schemas.microsoft.com/office/drawing/2014/main" id="{F9B8C254-D151-6E40-8CB2-D474659CDE2E}"/>
              </a:ext>
            </a:extLst>
          </p:cNvPr>
          <p:cNvPicPr>
            <a:picLocks noChangeAspect="1"/>
          </p:cNvPicPr>
          <p:nvPr/>
        </p:nvPicPr>
        <p:blipFill>
          <a:blip r:embed="rId2"/>
          <a:stretch>
            <a:fillRect/>
          </a:stretch>
        </p:blipFill>
        <p:spPr>
          <a:xfrm>
            <a:off x="255210" y="843466"/>
            <a:ext cx="850222" cy="900462"/>
          </a:xfrm>
          <a:prstGeom prst="rect">
            <a:avLst/>
          </a:prstGeom>
        </p:spPr>
      </p:pic>
      <p:sp>
        <p:nvSpPr>
          <p:cNvPr id="5" name="Content Placeholder 5">
            <a:extLst>
              <a:ext uri="{FF2B5EF4-FFF2-40B4-BE49-F238E27FC236}">
                <a16:creationId xmlns:a16="http://schemas.microsoft.com/office/drawing/2014/main" id="{0C7CD6ED-E0EB-CC4E-B5D6-846AF26DA305}"/>
              </a:ext>
            </a:extLst>
          </p:cNvPr>
          <p:cNvSpPr>
            <a:spLocks noGrp="1"/>
          </p:cNvSpPr>
          <p:nvPr>
            <p:ph idx="1"/>
          </p:nvPr>
        </p:nvSpPr>
        <p:spPr>
          <a:xfrm>
            <a:off x="680321" y="2213305"/>
            <a:ext cx="9879524" cy="3599316"/>
          </a:xfrm>
        </p:spPr>
        <p:txBody>
          <a:bodyPr numCol="1">
            <a:noAutofit/>
          </a:bodyPr>
          <a:lstStyle/>
          <a:p>
            <a:r>
              <a:rPr lang="en-US" sz="2100" dirty="0">
                <a:latin typeface="Avenir Book" panose="02000503020000020003" pitchFamily="2" charset="0"/>
              </a:rPr>
              <a:t>The first test (2-tailed for one sample) successfully </a:t>
            </a:r>
            <a:r>
              <a:rPr lang="en-US" sz="2100" u="sng" dirty="0">
                <a:latin typeface="Avenir Book" panose="02000503020000020003" pitchFamily="2" charset="0"/>
              </a:rPr>
              <a:t>accepts</a:t>
            </a:r>
            <a:r>
              <a:rPr lang="en-US" sz="2100" dirty="0">
                <a:latin typeface="Avenir Book" panose="02000503020000020003" pitchFamily="2" charset="0"/>
              </a:rPr>
              <a:t> our null hypothesis stating that there’s 2 neighborhoods on average on any block (route).</a:t>
            </a:r>
          </a:p>
          <a:p>
            <a:r>
              <a:rPr lang="en-US" sz="2100" dirty="0">
                <a:latin typeface="Avenir Book" panose="02000503020000020003" pitchFamily="2" charset="0"/>
              </a:rPr>
              <a:t>Unlike the previous test, we </a:t>
            </a:r>
            <a:r>
              <a:rPr lang="en-US" sz="2100" u="sng" dirty="0">
                <a:latin typeface="Avenir Book" panose="02000503020000020003" pitchFamily="2" charset="0"/>
              </a:rPr>
              <a:t>reject</a:t>
            </a:r>
            <a:r>
              <a:rPr lang="en-US" sz="2100" dirty="0">
                <a:latin typeface="Avenir Book" panose="02000503020000020003" pitchFamily="2" charset="0"/>
              </a:rPr>
              <a:t> our null hypothesis stating that there’s a chance greater than 50% of making deliveries in downtown. This confirms the fact that working in this area is statistically not likely; meaning that we accept the alternative hypothesis.</a:t>
            </a:r>
          </a:p>
          <a:p>
            <a:r>
              <a:rPr lang="en-US" sz="2100" dirty="0">
                <a:latin typeface="Avenir Book" panose="02000503020000020003" pitchFamily="2" charset="0"/>
              </a:rPr>
              <a:t>Both tests were based on 2021 data only.</a:t>
            </a:r>
          </a:p>
        </p:txBody>
      </p:sp>
      <p:pic>
        <p:nvPicPr>
          <p:cNvPr id="6" name="Picture 5" descr="Text&#10;&#10;Description automatically generated">
            <a:extLst>
              <a:ext uri="{FF2B5EF4-FFF2-40B4-BE49-F238E27FC236}">
                <a16:creationId xmlns:a16="http://schemas.microsoft.com/office/drawing/2014/main" id="{55B4DBEE-1E7C-D34D-968A-8999BFDE9826}"/>
              </a:ext>
            </a:extLst>
          </p:cNvPr>
          <p:cNvPicPr>
            <a:picLocks noChangeAspect="1"/>
          </p:cNvPicPr>
          <p:nvPr/>
        </p:nvPicPr>
        <p:blipFill>
          <a:blip r:embed="rId3"/>
          <a:stretch>
            <a:fillRect/>
          </a:stretch>
        </p:blipFill>
        <p:spPr>
          <a:xfrm>
            <a:off x="2243614" y="4678653"/>
            <a:ext cx="2740682" cy="1735765"/>
          </a:xfrm>
          <a:prstGeom prst="rect">
            <a:avLst/>
          </a:prstGeom>
        </p:spPr>
      </p:pic>
      <p:pic>
        <p:nvPicPr>
          <p:cNvPr id="8" name="Picture 7" descr="Calendar&#10;&#10;Description automatically generated with low confidence">
            <a:extLst>
              <a:ext uri="{FF2B5EF4-FFF2-40B4-BE49-F238E27FC236}">
                <a16:creationId xmlns:a16="http://schemas.microsoft.com/office/drawing/2014/main" id="{2170477B-E27A-EB4B-9A20-637D0C6D3649}"/>
              </a:ext>
            </a:extLst>
          </p:cNvPr>
          <p:cNvPicPr>
            <a:picLocks noChangeAspect="1"/>
          </p:cNvPicPr>
          <p:nvPr/>
        </p:nvPicPr>
        <p:blipFill>
          <a:blip r:embed="rId4"/>
          <a:stretch>
            <a:fillRect/>
          </a:stretch>
        </p:blipFill>
        <p:spPr>
          <a:xfrm>
            <a:off x="5757189" y="4678652"/>
            <a:ext cx="2740682" cy="1735765"/>
          </a:xfrm>
          <a:prstGeom prst="rect">
            <a:avLst/>
          </a:prstGeom>
        </p:spPr>
      </p:pic>
      <p:pic>
        <p:nvPicPr>
          <p:cNvPr id="10" name="Graphic 9" descr="Checkmark with solid fill">
            <a:extLst>
              <a:ext uri="{FF2B5EF4-FFF2-40B4-BE49-F238E27FC236}">
                <a16:creationId xmlns:a16="http://schemas.microsoft.com/office/drawing/2014/main" id="{6F36EED5-C853-AE44-9DC3-DCAC0EA7747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218389" y="4906594"/>
            <a:ext cx="464325" cy="464325"/>
          </a:xfrm>
          <a:prstGeom prst="rect">
            <a:avLst/>
          </a:prstGeom>
        </p:spPr>
      </p:pic>
      <p:pic>
        <p:nvPicPr>
          <p:cNvPr id="11" name="Graphic 10" descr="Checkmark with solid fill">
            <a:extLst>
              <a:ext uri="{FF2B5EF4-FFF2-40B4-BE49-F238E27FC236}">
                <a16:creationId xmlns:a16="http://schemas.microsoft.com/office/drawing/2014/main" id="{44A2BE33-7D60-6B49-98DA-95A4C057516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825170" y="5734560"/>
            <a:ext cx="457200" cy="457200"/>
          </a:xfrm>
          <a:prstGeom prst="rect">
            <a:avLst/>
          </a:prstGeom>
        </p:spPr>
      </p:pic>
      <p:sp>
        <p:nvSpPr>
          <p:cNvPr id="12" name="TextBox 11">
            <a:extLst>
              <a:ext uri="{FF2B5EF4-FFF2-40B4-BE49-F238E27FC236}">
                <a16:creationId xmlns:a16="http://schemas.microsoft.com/office/drawing/2014/main" id="{D07BB7CF-460C-BD42-9283-6863C26AA22F}"/>
              </a:ext>
            </a:extLst>
          </p:cNvPr>
          <p:cNvSpPr txBox="1"/>
          <p:nvPr/>
        </p:nvSpPr>
        <p:spPr>
          <a:xfrm>
            <a:off x="2243614" y="6435149"/>
            <a:ext cx="2860380" cy="430887"/>
          </a:xfrm>
          <a:prstGeom prst="rect">
            <a:avLst/>
          </a:prstGeom>
          <a:noFill/>
        </p:spPr>
        <p:txBody>
          <a:bodyPr wrap="square" rtlCol="0">
            <a:spAutoFit/>
          </a:bodyPr>
          <a:lstStyle/>
          <a:p>
            <a:r>
              <a:rPr lang="en-US" sz="1100" i="1" dirty="0">
                <a:latin typeface="Avenir Book" panose="02000503020000020003" pitchFamily="2" charset="0"/>
              </a:rPr>
              <a:t>A) We accept our null hypothesis from the 1</a:t>
            </a:r>
            <a:r>
              <a:rPr lang="en-US" sz="1100" i="1" baseline="30000" dirty="0">
                <a:latin typeface="Avenir Book" panose="02000503020000020003" pitchFamily="2" charset="0"/>
              </a:rPr>
              <a:t>st</a:t>
            </a:r>
            <a:r>
              <a:rPr lang="en-US" sz="1100" i="1" dirty="0">
                <a:latin typeface="Avenir Book" panose="02000503020000020003" pitchFamily="2" charset="0"/>
              </a:rPr>
              <a:t> test.</a:t>
            </a:r>
          </a:p>
        </p:txBody>
      </p:sp>
      <p:sp>
        <p:nvSpPr>
          <p:cNvPr id="13" name="TextBox 12">
            <a:extLst>
              <a:ext uri="{FF2B5EF4-FFF2-40B4-BE49-F238E27FC236}">
                <a16:creationId xmlns:a16="http://schemas.microsoft.com/office/drawing/2014/main" id="{4F2D26F1-CDBC-7B43-943C-60CD81761318}"/>
              </a:ext>
            </a:extLst>
          </p:cNvPr>
          <p:cNvSpPr txBox="1"/>
          <p:nvPr/>
        </p:nvSpPr>
        <p:spPr>
          <a:xfrm>
            <a:off x="5735830" y="6435149"/>
            <a:ext cx="2860380" cy="430887"/>
          </a:xfrm>
          <a:prstGeom prst="rect">
            <a:avLst/>
          </a:prstGeom>
          <a:noFill/>
        </p:spPr>
        <p:txBody>
          <a:bodyPr wrap="square" rtlCol="0">
            <a:spAutoFit/>
          </a:bodyPr>
          <a:lstStyle/>
          <a:p>
            <a:r>
              <a:rPr lang="en-US" sz="1100" i="1" dirty="0">
                <a:latin typeface="Avenir Book" panose="02000503020000020003" pitchFamily="2" charset="0"/>
              </a:rPr>
              <a:t>B) We reject our null hypothesis on the 2</a:t>
            </a:r>
            <a:r>
              <a:rPr lang="en-US" sz="1100" i="1" baseline="30000" dirty="0">
                <a:latin typeface="Avenir Book" panose="02000503020000020003" pitchFamily="2" charset="0"/>
              </a:rPr>
              <a:t>nd</a:t>
            </a:r>
            <a:r>
              <a:rPr lang="en-US" sz="1100" i="1" dirty="0">
                <a:latin typeface="Avenir Book" panose="02000503020000020003" pitchFamily="2" charset="0"/>
              </a:rPr>
              <a:t> </a:t>
            </a:r>
          </a:p>
          <a:p>
            <a:r>
              <a:rPr lang="en-US" sz="1100" i="1" dirty="0">
                <a:latin typeface="Avenir Book" panose="02000503020000020003" pitchFamily="2" charset="0"/>
              </a:rPr>
              <a:t>test and accept the alternative hypothesis.</a:t>
            </a:r>
          </a:p>
        </p:txBody>
      </p:sp>
    </p:spTree>
    <p:extLst>
      <p:ext uri="{BB962C8B-B14F-4D97-AF65-F5344CB8AC3E}">
        <p14:creationId xmlns:p14="http://schemas.microsoft.com/office/powerpoint/2010/main" val="296113001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C381F-50B3-F24B-BAC9-EA33E129CFA0}"/>
              </a:ext>
            </a:extLst>
          </p:cNvPr>
          <p:cNvSpPr>
            <a:spLocks noGrp="1"/>
          </p:cNvSpPr>
          <p:nvPr>
            <p:ph type="title"/>
          </p:nvPr>
        </p:nvSpPr>
        <p:spPr>
          <a:xfrm>
            <a:off x="1637583" y="753228"/>
            <a:ext cx="9613861" cy="1080938"/>
          </a:xfrm>
        </p:spPr>
        <p:txBody>
          <a:bodyPr>
            <a:normAutofit/>
          </a:bodyPr>
          <a:lstStyle/>
          <a:p>
            <a:r>
              <a:rPr lang="en-US" dirty="0">
                <a:latin typeface="Avenir Book" panose="02000503020000020003" pitchFamily="2" charset="0"/>
              </a:rPr>
              <a:t>DS – Clustering Analysis (Part I)</a:t>
            </a:r>
          </a:p>
        </p:txBody>
      </p:sp>
      <p:pic>
        <p:nvPicPr>
          <p:cNvPr id="4" name="Picture 3" descr="Icon&#10;&#10;Description automatically generated">
            <a:extLst>
              <a:ext uri="{FF2B5EF4-FFF2-40B4-BE49-F238E27FC236}">
                <a16:creationId xmlns:a16="http://schemas.microsoft.com/office/drawing/2014/main" id="{F9B8C254-D151-6E40-8CB2-D474659CDE2E}"/>
              </a:ext>
            </a:extLst>
          </p:cNvPr>
          <p:cNvPicPr>
            <a:picLocks noChangeAspect="1"/>
          </p:cNvPicPr>
          <p:nvPr/>
        </p:nvPicPr>
        <p:blipFill>
          <a:blip r:embed="rId2"/>
          <a:stretch>
            <a:fillRect/>
          </a:stretch>
        </p:blipFill>
        <p:spPr>
          <a:xfrm>
            <a:off x="255210" y="843466"/>
            <a:ext cx="850222" cy="900462"/>
          </a:xfrm>
          <a:prstGeom prst="rect">
            <a:avLst/>
          </a:prstGeom>
        </p:spPr>
      </p:pic>
      <p:sp>
        <p:nvSpPr>
          <p:cNvPr id="5" name="Content Placeholder 5">
            <a:extLst>
              <a:ext uri="{FF2B5EF4-FFF2-40B4-BE49-F238E27FC236}">
                <a16:creationId xmlns:a16="http://schemas.microsoft.com/office/drawing/2014/main" id="{0C7CD6ED-E0EB-CC4E-B5D6-846AF26DA305}"/>
              </a:ext>
            </a:extLst>
          </p:cNvPr>
          <p:cNvSpPr>
            <a:spLocks noGrp="1"/>
          </p:cNvSpPr>
          <p:nvPr>
            <p:ph idx="1"/>
          </p:nvPr>
        </p:nvSpPr>
        <p:spPr>
          <a:xfrm>
            <a:off x="680322" y="2336873"/>
            <a:ext cx="9879524" cy="3599316"/>
          </a:xfrm>
        </p:spPr>
        <p:txBody>
          <a:bodyPr numCol="1">
            <a:noAutofit/>
          </a:bodyPr>
          <a:lstStyle/>
          <a:p>
            <a:r>
              <a:rPr lang="en-US" sz="2200" dirty="0">
                <a:latin typeface="Avenir Book" panose="02000503020000020003" pitchFamily="2" charset="0"/>
              </a:rPr>
              <a:t>Clustering means grouping data points (or objects) based on the information found in the data. The objective is to cluster objects into categories based on patterns. This is an ‘unsupervised’ machine learning technique, which means that the system decides how to categorize data based on complex mathematics (</a:t>
            </a:r>
            <a:r>
              <a:rPr lang="en-US" sz="2200" i="1" dirty="0">
                <a:latin typeface="Avenir Book" panose="02000503020000020003" pitchFamily="2" charset="0"/>
              </a:rPr>
              <a:t>definition by </a:t>
            </a:r>
            <a:r>
              <a:rPr lang="en-US" sz="2200" i="1" dirty="0" err="1">
                <a:latin typeface="Avenir Book" panose="02000503020000020003" pitchFamily="2" charset="0"/>
              </a:rPr>
              <a:t>Edureka</a:t>
            </a:r>
            <a:r>
              <a:rPr lang="en-US" sz="2200" dirty="0">
                <a:latin typeface="Avenir Book" panose="02000503020000020003" pitchFamily="2" charset="0"/>
              </a:rPr>
              <a:t>).</a:t>
            </a:r>
          </a:p>
          <a:p>
            <a:r>
              <a:rPr lang="en-US" sz="2200" dirty="0">
                <a:latin typeface="Avenir Book" panose="02000503020000020003" pitchFamily="2" charset="0"/>
              </a:rPr>
              <a:t>The cluster analysis method categorizes the performance of each block based on the shift’s duration difference (actual shift time minus ‘ideal’ duration – which is 3 hours) vs. total number of given packages per block.</a:t>
            </a:r>
          </a:p>
          <a:p>
            <a:r>
              <a:rPr lang="en-US" sz="2200" dirty="0">
                <a:latin typeface="Avenir Book" panose="02000503020000020003" pitchFamily="2" charset="0"/>
              </a:rPr>
              <a:t>Historical data was NOT included on this model. Historical data is defined by the author as the information related to Amazon-Flex’s project that was compiled </a:t>
            </a:r>
            <a:r>
              <a:rPr lang="en-US" sz="2200" u="sng" dirty="0">
                <a:latin typeface="Avenir Book" panose="02000503020000020003" pitchFamily="2" charset="0"/>
              </a:rPr>
              <a:t>before</a:t>
            </a:r>
            <a:r>
              <a:rPr lang="en-US" sz="2200" dirty="0">
                <a:latin typeface="Avenir Book" panose="02000503020000020003" pitchFamily="2" charset="0"/>
              </a:rPr>
              <a:t> this project began. Only 2021 data is included.</a:t>
            </a:r>
          </a:p>
          <a:p>
            <a:endParaRPr lang="en-US" sz="2200" dirty="0">
              <a:latin typeface="Avenir Book" panose="02000503020000020003" pitchFamily="2" charset="0"/>
            </a:endParaRPr>
          </a:p>
          <a:p>
            <a:endParaRPr lang="en-US" sz="1800" dirty="0">
              <a:latin typeface="Avenir Book" panose="02000503020000020003" pitchFamily="2" charset="0"/>
            </a:endParaRPr>
          </a:p>
        </p:txBody>
      </p:sp>
    </p:spTree>
    <p:extLst>
      <p:ext uri="{BB962C8B-B14F-4D97-AF65-F5344CB8AC3E}">
        <p14:creationId xmlns:p14="http://schemas.microsoft.com/office/powerpoint/2010/main" val="118091909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C381F-50B3-F24B-BAC9-EA33E129CFA0}"/>
              </a:ext>
            </a:extLst>
          </p:cNvPr>
          <p:cNvSpPr>
            <a:spLocks noGrp="1"/>
          </p:cNvSpPr>
          <p:nvPr>
            <p:ph type="title"/>
          </p:nvPr>
        </p:nvSpPr>
        <p:spPr>
          <a:xfrm>
            <a:off x="1637583" y="753228"/>
            <a:ext cx="9613861" cy="1080938"/>
          </a:xfrm>
        </p:spPr>
        <p:txBody>
          <a:bodyPr>
            <a:normAutofit/>
          </a:bodyPr>
          <a:lstStyle/>
          <a:p>
            <a:r>
              <a:rPr lang="en-US" dirty="0">
                <a:latin typeface="Avenir Book" panose="02000503020000020003" pitchFamily="2" charset="0"/>
              </a:rPr>
              <a:t>DS – Clustering Analysis (Part II)</a:t>
            </a:r>
          </a:p>
        </p:txBody>
      </p:sp>
      <p:pic>
        <p:nvPicPr>
          <p:cNvPr id="4" name="Picture 3" descr="Icon&#10;&#10;Description automatically generated">
            <a:extLst>
              <a:ext uri="{FF2B5EF4-FFF2-40B4-BE49-F238E27FC236}">
                <a16:creationId xmlns:a16="http://schemas.microsoft.com/office/drawing/2014/main" id="{F9B8C254-D151-6E40-8CB2-D474659CDE2E}"/>
              </a:ext>
            </a:extLst>
          </p:cNvPr>
          <p:cNvPicPr>
            <a:picLocks noChangeAspect="1"/>
          </p:cNvPicPr>
          <p:nvPr/>
        </p:nvPicPr>
        <p:blipFill>
          <a:blip r:embed="rId2"/>
          <a:stretch>
            <a:fillRect/>
          </a:stretch>
        </p:blipFill>
        <p:spPr>
          <a:xfrm>
            <a:off x="255210" y="843466"/>
            <a:ext cx="850222" cy="900462"/>
          </a:xfrm>
          <a:prstGeom prst="rect">
            <a:avLst/>
          </a:prstGeom>
        </p:spPr>
      </p:pic>
      <p:sp>
        <p:nvSpPr>
          <p:cNvPr id="5" name="Content Placeholder 5">
            <a:extLst>
              <a:ext uri="{FF2B5EF4-FFF2-40B4-BE49-F238E27FC236}">
                <a16:creationId xmlns:a16="http://schemas.microsoft.com/office/drawing/2014/main" id="{0C7CD6ED-E0EB-CC4E-B5D6-846AF26DA305}"/>
              </a:ext>
            </a:extLst>
          </p:cNvPr>
          <p:cNvSpPr>
            <a:spLocks noGrp="1"/>
          </p:cNvSpPr>
          <p:nvPr>
            <p:ph idx="1"/>
          </p:nvPr>
        </p:nvSpPr>
        <p:spPr>
          <a:xfrm>
            <a:off x="680322" y="2336873"/>
            <a:ext cx="9879524" cy="3599316"/>
          </a:xfrm>
        </p:spPr>
        <p:txBody>
          <a:bodyPr numCol="1">
            <a:noAutofit/>
          </a:bodyPr>
          <a:lstStyle/>
          <a:p>
            <a:r>
              <a:rPr lang="en-US" sz="2200" dirty="0">
                <a:latin typeface="Avenir Book" panose="02000503020000020003" pitchFamily="2" charset="0"/>
              </a:rPr>
              <a:t>This method requires the Python script to generate two centroids. These are random data points (not from original dataset) that their purpose is to serve as points of reference to be able to classify data.</a:t>
            </a:r>
            <a:endParaRPr lang="en-US" sz="1800" dirty="0">
              <a:latin typeface="Avenir Book" panose="02000503020000020003" pitchFamily="2" charset="0"/>
            </a:endParaRPr>
          </a:p>
        </p:txBody>
      </p:sp>
      <p:pic>
        <p:nvPicPr>
          <p:cNvPr id="10" name="Picture 9" descr="Chart, line chart&#10;&#10;Description automatically generated">
            <a:extLst>
              <a:ext uri="{FF2B5EF4-FFF2-40B4-BE49-F238E27FC236}">
                <a16:creationId xmlns:a16="http://schemas.microsoft.com/office/drawing/2014/main" id="{051DF264-3B2F-5F4B-9D98-760946F91C89}"/>
              </a:ext>
            </a:extLst>
          </p:cNvPr>
          <p:cNvPicPr>
            <a:picLocks noChangeAspect="1"/>
          </p:cNvPicPr>
          <p:nvPr/>
        </p:nvPicPr>
        <p:blipFill>
          <a:blip r:embed="rId3"/>
          <a:stretch>
            <a:fillRect/>
          </a:stretch>
        </p:blipFill>
        <p:spPr>
          <a:xfrm>
            <a:off x="5786034" y="3429000"/>
            <a:ext cx="4339352" cy="2854500"/>
          </a:xfrm>
          <a:prstGeom prst="rect">
            <a:avLst/>
          </a:prstGeom>
        </p:spPr>
      </p:pic>
      <p:sp>
        <p:nvSpPr>
          <p:cNvPr id="11" name="TextBox 10">
            <a:extLst>
              <a:ext uri="{FF2B5EF4-FFF2-40B4-BE49-F238E27FC236}">
                <a16:creationId xmlns:a16="http://schemas.microsoft.com/office/drawing/2014/main" id="{88EBF40B-BB9E-3D48-9C74-0E7FD3E94156}"/>
              </a:ext>
            </a:extLst>
          </p:cNvPr>
          <p:cNvSpPr txBox="1"/>
          <p:nvPr/>
        </p:nvSpPr>
        <p:spPr>
          <a:xfrm>
            <a:off x="976006" y="6283500"/>
            <a:ext cx="4382525" cy="600164"/>
          </a:xfrm>
          <a:prstGeom prst="rect">
            <a:avLst/>
          </a:prstGeom>
          <a:noFill/>
        </p:spPr>
        <p:txBody>
          <a:bodyPr wrap="square" rtlCol="0">
            <a:spAutoFit/>
          </a:bodyPr>
          <a:lstStyle/>
          <a:p>
            <a:r>
              <a:rPr lang="en-US" sz="1100" i="1" dirty="0">
                <a:latin typeface="Avenir Book" panose="02000503020000020003" pitchFamily="2" charset="0"/>
              </a:rPr>
              <a:t>A) Negative time values represent occasions in which deliveries were completed before the assigned schedule was over. Only 2 blocks have been completed before 3 hours in the 1</a:t>
            </a:r>
            <a:r>
              <a:rPr lang="en-US" sz="1100" i="1" baseline="30000" dirty="0">
                <a:latin typeface="Avenir Book" panose="02000503020000020003" pitchFamily="2" charset="0"/>
              </a:rPr>
              <a:t>st</a:t>
            </a:r>
            <a:r>
              <a:rPr lang="en-US" sz="1100" i="1" dirty="0">
                <a:latin typeface="Avenir Book" panose="02000503020000020003" pitchFamily="2" charset="0"/>
              </a:rPr>
              <a:t> quarter.</a:t>
            </a:r>
          </a:p>
        </p:txBody>
      </p:sp>
      <p:sp>
        <p:nvSpPr>
          <p:cNvPr id="12" name="TextBox 11">
            <a:extLst>
              <a:ext uri="{FF2B5EF4-FFF2-40B4-BE49-F238E27FC236}">
                <a16:creationId xmlns:a16="http://schemas.microsoft.com/office/drawing/2014/main" id="{1783900E-ECF6-034A-870A-81348F88CCDA}"/>
              </a:ext>
            </a:extLst>
          </p:cNvPr>
          <p:cNvSpPr txBox="1"/>
          <p:nvPr/>
        </p:nvSpPr>
        <p:spPr>
          <a:xfrm>
            <a:off x="5786034" y="6283500"/>
            <a:ext cx="4566835" cy="600164"/>
          </a:xfrm>
          <a:prstGeom prst="rect">
            <a:avLst/>
          </a:prstGeom>
          <a:noFill/>
        </p:spPr>
        <p:txBody>
          <a:bodyPr wrap="square" rtlCol="0">
            <a:spAutoFit/>
          </a:bodyPr>
          <a:lstStyle/>
          <a:p>
            <a:r>
              <a:rPr lang="en-US" sz="1100" i="1" dirty="0">
                <a:latin typeface="Avenir Book" panose="02000503020000020003" pitchFamily="2" charset="0"/>
              </a:rPr>
              <a:t>B) The ‘Elbow’ method is applied to determine the no. of clusters. The ‘k’ point that resembles an ‘elbow joint’ is occasionally the ideal no. of centroids that we need  to create, but we may pick a smaller value. </a:t>
            </a:r>
          </a:p>
        </p:txBody>
      </p:sp>
      <p:pic>
        <p:nvPicPr>
          <p:cNvPr id="14" name="Picture 13" descr="Chart, scatter chart&#10;&#10;Description automatically generated">
            <a:extLst>
              <a:ext uri="{FF2B5EF4-FFF2-40B4-BE49-F238E27FC236}">
                <a16:creationId xmlns:a16="http://schemas.microsoft.com/office/drawing/2014/main" id="{33FDBF72-D02A-5445-84C8-310E06989930}"/>
              </a:ext>
            </a:extLst>
          </p:cNvPr>
          <p:cNvPicPr>
            <a:picLocks noChangeAspect="1"/>
          </p:cNvPicPr>
          <p:nvPr/>
        </p:nvPicPr>
        <p:blipFill>
          <a:blip r:embed="rId4"/>
          <a:stretch>
            <a:fillRect/>
          </a:stretch>
        </p:blipFill>
        <p:spPr>
          <a:xfrm>
            <a:off x="976006" y="3429000"/>
            <a:ext cx="4444065" cy="2854500"/>
          </a:xfrm>
          <a:prstGeom prst="rect">
            <a:avLst/>
          </a:prstGeom>
        </p:spPr>
      </p:pic>
    </p:spTree>
    <p:extLst>
      <p:ext uri="{BB962C8B-B14F-4D97-AF65-F5344CB8AC3E}">
        <p14:creationId xmlns:p14="http://schemas.microsoft.com/office/powerpoint/2010/main" val="425035230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C381F-50B3-F24B-BAC9-EA33E129CFA0}"/>
              </a:ext>
            </a:extLst>
          </p:cNvPr>
          <p:cNvSpPr>
            <a:spLocks noGrp="1"/>
          </p:cNvSpPr>
          <p:nvPr>
            <p:ph type="title"/>
          </p:nvPr>
        </p:nvSpPr>
        <p:spPr>
          <a:xfrm>
            <a:off x="1637583" y="753228"/>
            <a:ext cx="9613861" cy="1080938"/>
          </a:xfrm>
        </p:spPr>
        <p:txBody>
          <a:bodyPr>
            <a:normAutofit/>
          </a:bodyPr>
          <a:lstStyle/>
          <a:p>
            <a:r>
              <a:rPr lang="en-US" dirty="0">
                <a:latin typeface="Avenir Book" panose="02000503020000020003" pitchFamily="2" charset="0"/>
              </a:rPr>
              <a:t>DS – Clustering Analysis (Part III)</a:t>
            </a:r>
          </a:p>
        </p:txBody>
      </p:sp>
      <p:pic>
        <p:nvPicPr>
          <p:cNvPr id="4" name="Picture 3" descr="Icon&#10;&#10;Description automatically generated">
            <a:extLst>
              <a:ext uri="{FF2B5EF4-FFF2-40B4-BE49-F238E27FC236}">
                <a16:creationId xmlns:a16="http://schemas.microsoft.com/office/drawing/2014/main" id="{F9B8C254-D151-6E40-8CB2-D474659CDE2E}"/>
              </a:ext>
            </a:extLst>
          </p:cNvPr>
          <p:cNvPicPr>
            <a:picLocks noChangeAspect="1"/>
          </p:cNvPicPr>
          <p:nvPr/>
        </p:nvPicPr>
        <p:blipFill>
          <a:blip r:embed="rId2"/>
          <a:stretch>
            <a:fillRect/>
          </a:stretch>
        </p:blipFill>
        <p:spPr>
          <a:xfrm>
            <a:off x="255210" y="843466"/>
            <a:ext cx="850222" cy="900462"/>
          </a:xfrm>
          <a:prstGeom prst="rect">
            <a:avLst/>
          </a:prstGeom>
        </p:spPr>
      </p:pic>
      <p:pic>
        <p:nvPicPr>
          <p:cNvPr id="10" name="Picture 9" descr="Chart, scatter chart&#10;&#10;Description automatically generated">
            <a:extLst>
              <a:ext uri="{FF2B5EF4-FFF2-40B4-BE49-F238E27FC236}">
                <a16:creationId xmlns:a16="http://schemas.microsoft.com/office/drawing/2014/main" id="{872E007C-F3A1-0141-AC02-2BFB24A99F2E}"/>
              </a:ext>
            </a:extLst>
          </p:cNvPr>
          <p:cNvPicPr>
            <a:picLocks noChangeAspect="1"/>
          </p:cNvPicPr>
          <p:nvPr/>
        </p:nvPicPr>
        <p:blipFill>
          <a:blip r:embed="rId3"/>
          <a:stretch>
            <a:fillRect/>
          </a:stretch>
        </p:blipFill>
        <p:spPr>
          <a:xfrm>
            <a:off x="5943923" y="2275065"/>
            <a:ext cx="4457700" cy="3975100"/>
          </a:xfrm>
          <a:prstGeom prst="rect">
            <a:avLst/>
          </a:prstGeom>
        </p:spPr>
      </p:pic>
      <p:sp>
        <p:nvSpPr>
          <p:cNvPr id="11" name="TextBox 10">
            <a:extLst>
              <a:ext uri="{FF2B5EF4-FFF2-40B4-BE49-F238E27FC236}">
                <a16:creationId xmlns:a16="http://schemas.microsoft.com/office/drawing/2014/main" id="{DC403EE4-8315-904E-8443-991B53D3971A}"/>
              </a:ext>
            </a:extLst>
          </p:cNvPr>
          <p:cNvSpPr txBox="1"/>
          <p:nvPr/>
        </p:nvSpPr>
        <p:spPr>
          <a:xfrm>
            <a:off x="1105432" y="6257836"/>
            <a:ext cx="4582446" cy="600164"/>
          </a:xfrm>
          <a:prstGeom prst="rect">
            <a:avLst/>
          </a:prstGeom>
          <a:noFill/>
        </p:spPr>
        <p:txBody>
          <a:bodyPr wrap="square" rtlCol="0">
            <a:spAutoFit/>
          </a:bodyPr>
          <a:lstStyle/>
          <a:p>
            <a:r>
              <a:rPr lang="en-US" sz="1100" i="1" dirty="0">
                <a:latin typeface="Avenir Book" panose="02000503020000020003" pitchFamily="2" charset="0"/>
              </a:rPr>
              <a:t>A) The red and blue cross represent the centroids that were randomly generated and hence assigned in the plot. Black data points represent current data. Since we assigned 2 centroids, we’ll get two clusters.</a:t>
            </a:r>
          </a:p>
        </p:txBody>
      </p:sp>
      <p:sp>
        <p:nvSpPr>
          <p:cNvPr id="12" name="TextBox 11">
            <a:extLst>
              <a:ext uri="{FF2B5EF4-FFF2-40B4-BE49-F238E27FC236}">
                <a16:creationId xmlns:a16="http://schemas.microsoft.com/office/drawing/2014/main" id="{4E1A8DD2-D067-F848-A58E-2E77A693F341}"/>
              </a:ext>
            </a:extLst>
          </p:cNvPr>
          <p:cNvSpPr txBox="1"/>
          <p:nvPr/>
        </p:nvSpPr>
        <p:spPr>
          <a:xfrm>
            <a:off x="5943923" y="6275099"/>
            <a:ext cx="4780904" cy="600164"/>
          </a:xfrm>
          <a:prstGeom prst="rect">
            <a:avLst/>
          </a:prstGeom>
          <a:noFill/>
        </p:spPr>
        <p:txBody>
          <a:bodyPr wrap="square" rtlCol="0">
            <a:spAutoFit/>
          </a:bodyPr>
          <a:lstStyle/>
          <a:p>
            <a:r>
              <a:rPr lang="en-US" sz="1100" i="1" dirty="0">
                <a:latin typeface="Avenir Book" panose="02000503020000020003" pitchFamily="2" charset="0"/>
              </a:rPr>
              <a:t>B) Blue data points represent blocks completed with outstanding performance (more deliveries were made relative to red points with similar durations). Red stands for average performance. </a:t>
            </a:r>
          </a:p>
        </p:txBody>
      </p:sp>
      <p:pic>
        <p:nvPicPr>
          <p:cNvPr id="16" name="Picture 15" descr="Chart, scatter chart&#10;&#10;Description automatically generated">
            <a:extLst>
              <a:ext uri="{FF2B5EF4-FFF2-40B4-BE49-F238E27FC236}">
                <a16:creationId xmlns:a16="http://schemas.microsoft.com/office/drawing/2014/main" id="{35926C75-F801-6043-B12D-2D4E9067D14B}"/>
              </a:ext>
            </a:extLst>
          </p:cNvPr>
          <p:cNvPicPr>
            <a:picLocks noChangeAspect="1"/>
          </p:cNvPicPr>
          <p:nvPr/>
        </p:nvPicPr>
        <p:blipFill>
          <a:blip r:embed="rId4"/>
          <a:stretch>
            <a:fillRect/>
          </a:stretch>
        </p:blipFill>
        <p:spPr>
          <a:xfrm>
            <a:off x="1105432" y="2282736"/>
            <a:ext cx="4457700" cy="3967431"/>
          </a:xfrm>
          <a:prstGeom prst="rect">
            <a:avLst/>
          </a:prstGeom>
        </p:spPr>
      </p:pic>
    </p:spTree>
    <p:extLst>
      <p:ext uri="{BB962C8B-B14F-4D97-AF65-F5344CB8AC3E}">
        <p14:creationId xmlns:p14="http://schemas.microsoft.com/office/powerpoint/2010/main" val="29953299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C381F-50B3-F24B-BAC9-EA33E129CFA0}"/>
              </a:ext>
            </a:extLst>
          </p:cNvPr>
          <p:cNvSpPr>
            <a:spLocks noGrp="1"/>
          </p:cNvSpPr>
          <p:nvPr>
            <p:ph type="title"/>
          </p:nvPr>
        </p:nvSpPr>
        <p:spPr>
          <a:xfrm>
            <a:off x="1637583" y="753228"/>
            <a:ext cx="9613861" cy="1080938"/>
          </a:xfrm>
        </p:spPr>
        <p:txBody>
          <a:bodyPr/>
          <a:lstStyle/>
          <a:p>
            <a:r>
              <a:rPr lang="en-US" dirty="0">
                <a:latin typeface="Avenir Book" panose="02000503020000020003" pitchFamily="2" charset="0"/>
              </a:rPr>
              <a:t>Facts About the Data Sources</a:t>
            </a:r>
          </a:p>
        </p:txBody>
      </p:sp>
      <p:pic>
        <p:nvPicPr>
          <p:cNvPr id="4" name="Picture 3" descr="Icon&#10;&#10;Description automatically generated">
            <a:extLst>
              <a:ext uri="{FF2B5EF4-FFF2-40B4-BE49-F238E27FC236}">
                <a16:creationId xmlns:a16="http://schemas.microsoft.com/office/drawing/2014/main" id="{F9B8C254-D151-6E40-8CB2-D474659CDE2E}"/>
              </a:ext>
            </a:extLst>
          </p:cNvPr>
          <p:cNvPicPr>
            <a:picLocks noChangeAspect="1"/>
          </p:cNvPicPr>
          <p:nvPr/>
        </p:nvPicPr>
        <p:blipFill>
          <a:blip r:embed="rId2"/>
          <a:stretch>
            <a:fillRect/>
          </a:stretch>
        </p:blipFill>
        <p:spPr>
          <a:xfrm>
            <a:off x="255210" y="843466"/>
            <a:ext cx="850222" cy="900462"/>
          </a:xfrm>
          <a:prstGeom prst="rect">
            <a:avLst/>
          </a:prstGeom>
        </p:spPr>
      </p:pic>
      <p:sp>
        <p:nvSpPr>
          <p:cNvPr id="5" name="Content Placeholder 5">
            <a:extLst>
              <a:ext uri="{FF2B5EF4-FFF2-40B4-BE49-F238E27FC236}">
                <a16:creationId xmlns:a16="http://schemas.microsoft.com/office/drawing/2014/main" id="{0C7CD6ED-E0EB-CC4E-B5D6-846AF26DA305}"/>
              </a:ext>
            </a:extLst>
          </p:cNvPr>
          <p:cNvSpPr>
            <a:spLocks noGrp="1"/>
          </p:cNvSpPr>
          <p:nvPr>
            <p:ph idx="1"/>
          </p:nvPr>
        </p:nvSpPr>
        <p:spPr>
          <a:xfrm>
            <a:off x="680321" y="2150606"/>
            <a:ext cx="9733679" cy="3599316"/>
          </a:xfrm>
        </p:spPr>
        <p:txBody>
          <a:bodyPr>
            <a:noAutofit/>
          </a:bodyPr>
          <a:lstStyle/>
          <a:p>
            <a:r>
              <a:rPr lang="en-US" sz="2200" dirty="0">
                <a:latin typeface="Avenir Book" panose="02000503020000020003" pitchFamily="2" charset="0"/>
              </a:rPr>
              <a:t>Every evening block (shift) performed during this project began around 5:00 PM and intended to last 3 hours or less.</a:t>
            </a:r>
          </a:p>
          <a:p>
            <a:r>
              <a:rPr lang="en-US" sz="2200" dirty="0">
                <a:latin typeface="Avenir Book" panose="02000503020000020003" pitchFamily="2" charset="0"/>
              </a:rPr>
              <a:t>The term </a:t>
            </a:r>
            <a:r>
              <a:rPr lang="en-US" sz="2200" i="1" dirty="0">
                <a:latin typeface="Avenir Book" panose="02000503020000020003" pitchFamily="2" charset="0"/>
              </a:rPr>
              <a:t>Raw Data</a:t>
            </a:r>
            <a:r>
              <a:rPr lang="en-US" sz="2200" dirty="0">
                <a:latin typeface="Avenir Book" panose="02000503020000020003" pitchFamily="2" charset="0"/>
              </a:rPr>
              <a:t> stands for every bit of information that was manually compiled into a spreadsheet. The Excel document consist of 31 columns (from A to AE) that gets filled after a block / shift / route is completed. </a:t>
            </a:r>
          </a:p>
          <a:p>
            <a:r>
              <a:rPr lang="en-US" sz="2200" dirty="0">
                <a:latin typeface="Avenir Book" panose="02000503020000020003" pitchFamily="2" charset="0"/>
              </a:rPr>
              <a:t>Please note that </a:t>
            </a:r>
            <a:r>
              <a:rPr lang="en-US" sz="2200" u="sng" dirty="0">
                <a:latin typeface="Avenir Book" panose="02000503020000020003" pitchFamily="2" charset="0"/>
              </a:rPr>
              <a:t>every row represents a block</a:t>
            </a:r>
            <a:r>
              <a:rPr lang="en-US" sz="2200" dirty="0">
                <a:latin typeface="Avenir Book" panose="02000503020000020003" pitchFamily="2" charset="0"/>
              </a:rPr>
              <a:t>.</a:t>
            </a:r>
          </a:p>
          <a:p>
            <a:r>
              <a:rPr lang="en-US" sz="2200" dirty="0">
                <a:latin typeface="Avenir Book" panose="02000503020000020003" pitchFamily="2" charset="0"/>
              </a:rPr>
              <a:t>Raw data for this project originate from the following sources:</a:t>
            </a:r>
          </a:p>
          <a:p>
            <a:pPr marL="800100" lvl="1" indent="-342900">
              <a:lnSpc>
                <a:spcPct val="150000"/>
              </a:lnSpc>
              <a:buAutoNum type="alphaUcParenR"/>
            </a:pPr>
            <a:r>
              <a:rPr lang="en-US" sz="1600" dirty="0">
                <a:solidFill>
                  <a:schemeClr val="tx1">
                    <a:lumMod val="95000"/>
                  </a:schemeClr>
                </a:solidFill>
                <a:latin typeface="Avenir Book" panose="02000503020000020003" pitchFamily="2" charset="0"/>
              </a:rPr>
              <a:t>Author’s vehicle odometer – for mileage calculations.</a:t>
            </a:r>
          </a:p>
          <a:p>
            <a:pPr marL="800100" lvl="1" indent="-342900">
              <a:lnSpc>
                <a:spcPct val="150000"/>
              </a:lnSpc>
              <a:buAutoNum type="alphaUcParenR"/>
            </a:pPr>
            <a:r>
              <a:rPr lang="en-US" sz="1600" dirty="0">
                <a:solidFill>
                  <a:schemeClr val="tx1">
                    <a:lumMod val="95000"/>
                  </a:schemeClr>
                </a:solidFill>
                <a:latin typeface="Avenir Book" panose="02000503020000020003" pitchFamily="2" charset="0"/>
              </a:rPr>
              <a:t>Amazon Flex’s mobile application – for delivery data related.</a:t>
            </a:r>
          </a:p>
          <a:p>
            <a:pPr marL="800100" lvl="1" indent="-342900">
              <a:lnSpc>
                <a:spcPct val="150000"/>
              </a:lnSpc>
              <a:buAutoNum type="alphaUcParenR"/>
            </a:pPr>
            <a:r>
              <a:rPr lang="en-US" sz="1600" dirty="0">
                <a:solidFill>
                  <a:schemeClr val="tx1">
                    <a:lumMod val="95000"/>
                  </a:schemeClr>
                </a:solidFill>
                <a:latin typeface="Avenir Book" panose="02000503020000020003" pitchFamily="2" charset="0"/>
              </a:rPr>
              <a:t>Google Maps – for approximate distance (in miles) calculation.</a:t>
            </a:r>
          </a:p>
          <a:p>
            <a:pPr marL="800100" lvl="1" indent="-342900">
              <a:lnSpc>
                <a:spcPct val="150000"/>
              </a:lnSpc>
              <a:buAutoNum type="alphaUcParenR"/>
            </a:pPr>
            <a:r>
              <a:rPr lang="en-US" sz="1600" dirty="0">
                <a:solidFill>
                  <a:schemeClr val="tx1">
                    <a:lumMod val="95000"/>
                  </a:schemeClr>
                </a:solidFill>
                <a:latin typeface="Avenir Book" panose="02000503020000020003" pitchFamily="2" charset="0"/>
              </a:rPr>
              <a:t>Gas station pump’s dashboard (or printed receipts) – for fuel data.</a:t>
            </a:r>
          </a:p>
          <a:p>
            <a:pPr marL="800100" lvl="1" indent="-342900">
              <a:lnSpc>
                <a:spcPct val="150000"/>
              </a:lnSpc>
              <a:buAutoNum type="alphaUcParenR"/>
            </a:pPr>
            <a:r>
              <a:rPr lang="en-US" sz="1600" dirty="0">
                <a:solidFill>
                  <a:schemeClr val="tx1">
                    <a:lumMod val="95000"/>
                  </a:schemeClr>
                </a:solidFill>
                <a:latin typeface="Avenir Book" panose="02000503020000020003" pitchFamily="2" charset="0"/>
              </a:rPr>
              <a:t>Amazon Flex Summary – for weekly performance and delivery data.</a:t>
            </a:r>
          </a:p>
        </p:txBody>
      </p:sp>
    </p:spTree>
    <p:extLst>
      <p:ext uri="{BB962C8B-B14F-4D97-AF65-F5344CB8AC3E}">
        <p14:creationId xmlns:p14="http://schemas.microsoft.com/office/powerpoint/2010/main" val="190986798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C381F-50B3-F24B-BAC9-EA33E129CFA0}"/>
              </a:ext>
            </a:extLst>
          </p:cNvPr>
          <p:cNvSpPr>
            <a:spLocks noGrp="1"/>
          </p:cNvSpPr>
          <p:nvPr>
            <p:ph type="title"/>
          </p:nvPr>
        </p:nvSpPr>
        <p:spPr>
          <a:xfrm>
            <a:off x="1637583" y="753228"/>
            <a:ext cx="9613861" cy="1080938"/>
          </a:xfrm>
        </p:spPr>
        <p:txBody>
          <a:bodyPr>
            <a:normAutofit/>
          </a:bodyPr>
          <a:lstStyle/>
          <a:p>
            <a:r>
              <a:rPr lang="en-US" dirty="0">
                <a:latin typeface="Avenir Book" panose="02000503020000020003" pitchFamily="2" charset="0"/>
              </a:rPr>
              <a:t>DS – Clustering Analysis Conclusion</a:t>
            </a:r>
          </a:p>
        </p:txBody>
      </p:sp>
      <p:pic>
        <p:nvPicPr>
          <p:cNvPr id="4" name="Picture 3" descr="Icon&#10;&#10;Description automatically generated">
            <a:extLst>
              <a:ext uri="{FF2B5EF4-FFF2-40B4-BE49-F238E27FC236}">
                <a16:creationId xmlns:a16="http://schemas.microsoft.com/office/drawing/2014/main" id="{F9B8C254-D151-6E40-8CB2-D474659CDE2E}"/>
              </a:ext>
            </a:extLst>
          </p:cNvPr>
          <p:cNvPicPr>
            <a:picLocks noChangeAspect="1"/>
          </p:cNvPicPr>
          <p:nvPr/>
        </p:nvPicPr>
        <p:blipFill>
          <a:blip r:embed="rId2"/>
          <a:stretch>
            <a:fillRect/>
          </a:stretch>
        </p:blipFill>
        <p:spPr>
          <a:xfrm>
            <a:off x="255210" y="843466"/>
            <a:ext cx="850222" cy="900462"/>
          </a:xfrm>
          <a:prstGeom prst="rect">
            <a:avLst/>
          </a:prstGeom>
        </p:spPr>
      </p:pic>
      <p:sp>
        <p:nvSpPr>
          <p:cNvPr id="5" name="Content Placeholder 5">
            <a:extLst>
              <a:ext uri="{FF2B5EF4-FFF2-40B4-BE49-F238E27FC236}">
                <a16:creationId xmlns:a16="http://schemas.microsoft.com/office/drawing/2014/main" id="{0C7CD6ED-E0EB-CC4E-B5D6-846AF26DA305}"/>
              </a:ext>
            </a:extLst>
          </p:cNvPr>
          <p:cNvSpPr>
            <a:spLocks noGrp="1"/>
          </p:cNvSpPr>
          <p:nvPr>
            <p:ph idx="1"/>
          </p:nvPr>
        </p:nvSpPr>
        <p:spPr>
          <a:xfrm>
            <a:off x="680321" y="2181890"/>
            <a:ext cx="9879524" cy="3599316"/>
          </a:xfrm>
        </p:spPr>
        <p:txBody>
          <a:bodyPr numCol="1">
            <a:noAutofit/>
          </a:bodyPr>
          <a:lstStyle/>
          <a:p>
            <a:r>
              <a:rPr lang="en-US" sz="2200" dirty="0">
                <a:latin typeface="Avenir Book" panose="02000503020000020003" pitchFamily="2" charset="0"/>
              </a:rPr>
              <a:t>The analysis successfully classified 2 different categories. This machine learning technique is considered an unsupervised method. We may control the number of centroids that we need to classify clusters, but the user or developer can’t determine how every single data point will be labelled, since the system (or Python’s script modules) does.</a:t>
            </a:r>
          </a:p>
          <a:p>
            <a:r>
              <a:rPr lang="en-US" sz="2200" dirty="0">
                <a:latin typeface="Avenir Book" panose="02000503020000020003" pitchFamily="2" charset="0"/>
              </a:rPr>
              <a:t>How is performance measured in the cluster analysis? The greater the number of delivered packages per block </a:t>
            </a:r>
            <a:r>
              <a:rPr lang="en-US" sz="2200" u="sng" dirty="0">
                <a:latin typeface="Avenir Book" panose="02000503020000020003" pitchFamily="2" charset="0"/>
              </a:rPr>
              <a:t>relative</a:t>
            </a:r>
            <a:r>
              <a:rPr lang="en-US" sz="2200" dirty="0">
                <a:latin typeface="Avenir Book" panose="02000503020000020003" pitchFamily="2" charset="0"/>
              </a:rPr>
              <a:t> to the time difference, the better! For example, the case in which blue or red data points (blocks) had a time difference of 0.5 hours; blue data points mean MORE orders were delivered despite finishing 30 minutes after the schedule was over, unlike those blocks (red points) where LESS products were delivered and still finished half hour later (30 minutes after the block’s official schedule).</a:t>
            </a:r>
          </a:p>
          <a:p>
            <a:r>
              <a:rPr lang="en-US" sz="2200" dirty="0">
                <a:latin typeface="Avenir Book" panose="02000503020000020003" pitchFamily="2" charset="0"/>
              </a:rPr>
              <a:t>NOTE: Completing blocks after the assigned schedule (3 hours) don’t necessarily result on late-deliveries or poor performance.</a:t>
            </a:r>
          </a:p>
        </p:txBody>
      </p:sp>
    </p:spTree>
    <p:extLst>
      <p:ext uri="{BB962C8B-B14F-4D97-AF65-F5344CB8AC3E}">
        <p14:creationId xmlns:p14="http://schemas.microsoft.com/office/powerpoint/2010/main" val="22230223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C381F-50B3-F24B-BAC9-EA33E129CFA0}"/>
              </a:ext>
            </a:extLst>
          </p:cNvPr>
          <p:cNvSpPr>
            <a:spLocks noGrp="1"/>
          </p:cNvSpPr>
          <p:nvPr>
            <p:ph type="title"/>
          </p:nvPr>
        </p:nvSpPr>
        <p:spPr>
          <a:xfrm>
            <a:off x="1637583" y="753228"/>
            <a:ext cx="9613861" cy="1080938"/>
          </a:xfrm>
        </p:spPr>
        <p:txBody>
          <a:bodyPr>
            <a:normAutofit/>
          </a:bodyPr>
          <a:lstStyle/>
          <a:p>
            <a:r>
              <a:rPr lang="en-US" dirty="0">
                <a:latin typeface="Avenir Book" panose="02000503020000020003" pitchFamily="2" charset="0"/>
              </a:rPr>
              <a:t>DS Techniques – Conclusion</a:t>
            </a:r>
          </a:p>
        </p:txBody>
      </p:sp>
      <p:pic>
        <p:nvPicPr>
          <p:cNvPr id="4" name="Picture 3" descr="Icon&#10;&#10;Description automatically generated">
            <a:extLst>
              <a:ext uri="{FF2B5EF4-FFF2-40B4-BE49-F238E27FC236}">
                <a16:creationId xmlns:a16="http://schemas.microsoft.com/office/drawing/2014/main" id="{F9B8C254-D151-6E40-8CB2-D474659CDE2E}"/>
              </a:ext>
            </a:extLst>
          </p:cNvPr>
          <p:cNvPicPr>
            <a:picLocks noChangeAspect="1"/>
          </p:cNvPicPr>
          <p:nvPr/>
        </p:nvPicPr>
        <p:blipFill>
          <a:blip r:embed="rId2"/>
          <a:stretch>
            <a:fillRect/>
          </a:stretch>
        </p:blipFill>
        <p:spPr>
          <a:xfrm>
            <a:off x="255210" y="843466"/>
            <a:ext cx="850222" cy="900462"/>
          </a:xfrm>
          <a:prstGeom prst="rect">
            <a:avLst/>
          </a:prstGeom>
        </p:spPr>
      </p:pic>
      <p:sp>
        <p:nvSpPr>
          <p:cNvPr id="5" name="Content Placeholder 5">
            <a:extLst>
              <a:ext uri="{FF2B5EF4-FFF2-40B4-BE49-F238E27FC236}">
                <a16:creationId xmlns:a16="http://schemas.microsoft.com/office/drawing/2014/main" id="{0C7CD6ED-E0EB-CC4E-B5D6-846AF26DA305}"/>
              </a:ext>
            </a:extLst>
          </p:cNvPr>
          <p:cNvSpPr>
            <a:spLocks noGrp="1"/>
          </p:cNvSpPr>
          <p:nvPr>
            <p:ph idx="1"/>
          </p:nvPr>
        </p:nvSpPr>
        <p:spPr>
          <a:xfrm>
            <a:off x="680321" y="2181890"/>
            <a:ext cx="9879524" cy="3599316"/>
          </a:xfrm>
        </p:spPr>
        <p:txBody>
          <a:bodyPr numCol="1">
            <a:noAutofit/>
          </a:bodyPr>
          <a:lstStyle/>
          <a:p>
            <a:r>
              <a:rPr lang="en-US" sz="2200" dirty="0">
                <a:latin typeface="Avenir Book" panose="02000503020000020003" pitchFamily="2" charset="0"/>
              </a:rPr>
              <a:t>There are currently many data science and/or machine learning (supervised or unsupervised) techniques that exist in the field. The author chose 5 relevant methods that matched with questions based on observations, and the raw data’s structure.</a:t>
            </a:r>
          </a:p>
          <a:p>
            <a:r>
              <a:rPr lang="en-US" sz="2200" dirty="0">
                <a:latin typeface="Avenir Book" panose="02000503020000020003" pitchFamily="2" charset="0"/>
              </a:rPr>
              <a:t>Not all aspects (columns) from the original raw data fit every model presented throughout this presentation, therefore careful planning allowed the author to successfully apply legit data science methods. </a:t>
            </a:r>
          </a:p>
          <a:p>
            <a:r>
              <a:rPr lang="en-US" sz="2200" dirty="0">
                <a:latin typeface="Avenir Book" panose="02000503020000020003" pitchFamily="2" charset="0"/>
              </a:rPr>
              <a:t>The following techniques are applied in the same order as stated below:</a:t>
            </a:r>
          </a:p>
          <a:p>
            <a:pPr marL="800100" lvl="1" indent="-342900">
              <a:lnSpc>
                <a:spcPct val="150000"/>
              </a:lnSpc>
              <a:buFont typeface="+mj-lt"/>
              <a:buAutoNum type="alphaUcPeriod"/>
            </a:pPr>
            <a:r>
              <a:rPr lang="en-US" sz="1800" dirty="0">
                <a:latin typeface="Avenir Book" panose="02000503020000020003" pitchFamily="2" charset="0"/>
              </a:rPr>
              <a:t>Time Series Analysis </a:t>
            </a:r>
          </a:p>
          <a:p>
            <a:pPr marL="800100" lvl="1" indent="-342900">
              <a:lnSpc>
                <a:spcPct val="150000"/>
              </a:lnSpc>
              <a:buFont typeface="+mj-lt"/>
              <a:buAutoNum type="alphaUcPeriod"/>
            </a:pPr>
            <a:r>
              <a:rPr lang="en-US" sz="1800" dirty="0">
                <a:latin typeface="Avenir Book" panose="02000503020000020003" pitchFamily="2" charset="0"/>
              </a:rPr>
              <a:t>Time Series Forecast</a:t>
            </a:r>
          </a:p>
          <a:p>
            <a:pPr marL="800100" lvl="1" indent="-342900">
              <a:lnSpc>
                <a:spcPct val="150000"/>
              </a:lnSpc>
              <a:buFont typeface="+mj-lt"/>
              <a:buAutoNum type="alphaUcPeriod"/>
            </a:pPr>
            <a:r>
              <a:rPr lang="en-US" sz="1800" dirty="0">
                <a:latin typeface="Avenir Book" panose="02000503020000020003" pitchFamily="2" charset="0"/>
              </a:rPr>
              <a:t>Simple Linear Regression </a:t>
            </a:r>
          </a:p>
          <a:p>
            <a:pPr marL="457200" lvl="1" indent="0">
              <a:lnSpc>
                <a:spcPct val="150000"/>
              </a:lnSpc>
              <a:buNone/>
            </a:pPr>
            <a:endParaRPr lang="en-US" sz="1300" dirty="0">
              <a:latin typeface="Avenir Book" panose="02000503020000020003" pitchFamily="2" charset="0"/>
            </a:endParaRPr>
          </a:p>
        </p:txBody>
      </p:sp>
      <p:sp>
        <p:nvSpPr>
          <p:cNvPr id="6" name="Content Placeholder 5">
            <a:extLst>
              <a:ext uri="{FF2B5EF4-FFF2-40B4-BE49-F238E27FC236}">
                <a16:creationId xmlns:a16="http://schemas.microsoft.com/office/drawing/2014/main" id="{C4792242-06B0-F24C-9102-D1BC551E92E3}"/>
              </a:ext>
            </a:extLst>
          </p:cNvPr>
          <p:cNvSpPr txBox="1">
            <a:spLocks/>
          </p:cNvSpPr>
          <p:nvPr/>
        </p:nvSpPr>
        <p:spPr>
          <a:xfrm>
            <a:off x="4530100" y="4824271"/>
            <a:ext cx="9879524" cy="3599316"/>
          </a:xfrm>
          <a:prstGeom prst="rect">
            <a:avLst/>
          </a:prstGeom>
        </p:spPr>
        <p:txBody>
          <a:bodyPr vert="horz" lIns="91440" tIns="45720" rIns="91440" bIns="45720" numCol="2"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800100" lvl="1" indent="-342900">
              <a:lnSpc>
                <a:spcPct val="150000"/>
              </a:lnSpc>
              <a:buFont typeface="+mj-lt"/>
              <a:buAutoNum type="alphaUcPeriod" startAt="4"/>
            </a:pPr>
            <a:r>
              <a:rPr lang="en-US" dirty="0">
                <a:latin typeface="Avenir Book" panose="02000503020000020003" pitchFamily="2" charset="0"/>
              </a:rPr>
              <a:t>Logistics Regression</a:t>
            </a:r>
          </a:p>
          <a:p>
            <a:pPr marL="800100" lvl="1" indent="-342900">
              <a:lnSpc>
                <a:spcPct val="150000"/>
              </a:lnSpc>
              <a:buFont typeface="+mj-lt"/>
              <a:buAutoNum type="alphaUcPeriod" startAt="4"/>
            </a:pPr>
            <a:r>
              <a:rPr lang="en-US" dirty="0">
                <a:latin typeface="Avenir Book" panose="02000503020000020003" pitchFamily="2" charset="0"/>
              </a:rPr>
              <a:t>Statistical Hypothesis Testing</a:t>
            </a:r>
          </a:p>
          <a:p>
            <a:pPr marL="800100" lvl="1" indent="-342900">
              <a:lnSpc>
                <a:spcPct val="150000"/>
              </a:lnSpc>
              <a:buFont typeface="+mj-lt"/>
              <a:buAutoNum type="alphaUcPeriod" startAt="4"/>
            </a:pPr>
            <a:r>
              <a:rPr lang="en-US" dirty="0">
                <a:latin typeface="Avenir Book" panose="02000503020000020003" pitchFamily="2" charset="0"/>
              </a:rPr>
              <a:t>Clustering Analysis</a:t>
            </a:r>
          </a:p>
          <a:p>
            <a:pPr marL="457200" lvl="1" indent="0">
              <a:lnSpc>
                <a:spcPct val="150000"/>
              </a:lnSpc>
              <a:buNone/>
            </a:pPr>
            <a:endParaRPr lang="en-US" sz="1300" dirty="0">
              <a:latin typeface="Avenir Book" panose="02000503020000020003" pitchFamily="2" charset="0"/>
            </a:endParaRPr>
          </a:p>
        </p:txBody>
      </p:sp>
    </p:spTree>
    <p:extLst>
      <p:ext uri="{BB962C8B-B14F-4D97-AF65-F5344CB8AC3E}">
        <p14:creationId xmlns:p14="http://schemas.microsoft.com/office/powerpoint/2010/main" val="305599665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C381F-50B3-F24B-BAC9-EA33E129CFA0}"/>
              </a:ext>
            </a:extLst>
          </p:cNvPr>
          <p:cNvSpPr>
            <a:spLocks noGrp="1"/>
          </p:cNvSpPr>
          <p:nvPr>
            <p:ph type="title"/>
          </p:nvPr>
        </p:nvSpPr>
        <p:spPr>
          <a:xfrm>
            <a:off x="1637583" y="753228"/>
            <a:ext cx="9613861" cy="1080938"/>
          </a:xfrm>
        </p:spPr>
        <p:txBody>
          <a:bodyPr/>
          <a:lstStyle/>
          <a:p>
            <a:r>
              <a:rPr lang="en-US" dirty="0">
                <a:latin typeface="Avenir Book" panose="02000503020000020003" pitchFamily="2" charset="0"/>
              </a:rPr>
              <a:t>How Does This Project Help Amazon?</a:t>
            </a:r>
          </a:p>
        </p:txBody>
      </p:sp>
      <p:pic>
        <p:nvPicPr>
          <p:cNvPr id="4" name="Picture 3" descr="Icon&#10;&#10;Description automatically generated">
            <a:extLst>
              <a:ext uri="{FF2B5EF4-FFF2-40B4-BE49-F238E27FC236}">
                <a16:creationId xmlns:a16="http://schemas.microsoft.com/office/drawing/2014/main" id="{F9B8C254-D151-6E40-8CB2-D474659CDE2E}"/>
              </a:ext>
            </a:extLst>
          </p:cNvPr>
          <p:cNvPicPr>
            <a:picLocks noChangeAspect="1"/>
          </p:cNvPicPr>
          <p:nvPr/>
        </p:nvPicPr>
        <p:blipFill>
          <a:blip r:embed="rId2"/>
          <a:stretch>
            <a:fillRect/>
          </a:stretch>
        </p:blipFill>
        <p:spPr>
          <a:xfrm>
            <a:off x="255210" y="843466"/>
            <a:ext cx="850222" cy="900462"/>
          </a:xfrm>
          <a:prstGeom prst="rect">
            <a:avLst/>
          </a:prstGeom>
        </p:spPr>
      </p:pic>
      <p:sp>
        <p:nvSpPr>
          <p:cNvPr id="5" name="Content Placeholder 5">
            <a:extLst>
              <a:ext uri="{FF2B5EF4-FFF2-40B4-BE49-F238E27FC236}">
                <a16:creationId xmlns:a16="http://schemas.microsoft.com/office/drawing/2014/main" id="{0C7CD6ED-E0EB-CC4E-B5D6-846AF26DA305}"/>
              </a:ext>
            </a:extLst>
          </p:cNvPr>
          <p:cNvSpPr>
            <a:spLocks noGrp="1"/>
          </p:cNvSpPr>
          <p:nvPr>
            <p:ph idx="1"/>
          </p:nvPr>
        </p:nvSpPr>
        <p:spPr>
          <a:xfrm>
            <a:off x="680321" y="2336873"/>
            <a:ext cx="9613861" cy="3599316"/>
          </a:xfrm>
        </p:spPr>
        <p:txBody>
          <a:bodyPr>
            <a:noAutofit/>
          </a:bodyPr>
          <a:lstStyle/>
          <a:p>
            <a:r>
              <a:rPr lang="en-US" sz="2200" dirty="0">
                <a:latin typeface="Avenir Book" panose="02000503020000020003" pitchFamily="2" charset="0"/>
              </a:rPr>
              <a:t>Insights based on data science techniques and analytics provided by an independent contractor could allow Amazon to gain a different perspective about its Flex Program and find other ways of improvement. For instance, these results might help Amazon’s developers to improve its delivery-related algorithms to provide more efficient or practical routes. Another example could be to have a better understanding of the variables that can affect a delivery partner’s performance.   </a:t>
            </a:r>
          </a:p>
        </p:txBody>
      </p:sp>
      <p:pic>
        <p:nvPicPr>
          <p:cNvPr id="9" name="Picture 8" descr="A picture containing text, indoor, yellow, ceiling&#10;&#10;Description automatically generated">
            <a:extLst>
              <a:ext uri="{FF2B5EF4-FFF2-40B4-BE49-F238E27FC236}">
                <a16:creationId xmlns:a16="http://schemas.microsoft.com/office/drawing/2014/main" id="{E0F650A4-771B-044E-804D-B9C0B8742DE1}"/>
              </a:ext>
            </a:extLst>
          </p:cNvPr>
          <p:cNvPicPr>
            <a:picLocks noChangeAspect="1"/>
          </p:cNvPicPr>
          <p:nvPr/>
        </p:nvPicPr>
        <p:blipFill>
          <a:blip r:embed="rId3"/>
          <a:stretch>
            <a:fillRect/>
          </a:stretch>
        </p:blipFill>
        <p:spPr>
          <a:xfrm>
            <a:off x="2753982" y="4750661"/>
            <a:ext cx="2505370" cy="1688234"/>
          </a:xfrm>
          <a:prstGeom prst="rect">
            <a:avLst/>
          </a:prstGeom>
        </p:spPr>
      </p:pic>
      <p:sp>
        <p:nvSpPr>
          <p:cNvPr id="10" name="TextBox 9">
            <a:extLst>
              <a:ext uri="{FF2B5EF4-FFF2-40B4-BE49-F238E27FC236}">
                <a16:creationId xmlns:a16="http://schemas.microsoft.com/office/drawing/2014/main" id="{7E818C69-D03C-8D48-A62C-DE0C10947EDE}"/>
              </a:ext>
            </a:extLst>
          </p:cNvPr>
          <p:cNvSpPr txBox="1"/>
          <p:nvPr/>
        </p:nvSpPr>
        <p:spPr>
          <a:xfrm>
            <a:off x="2753982" y="6529134"/>
            <a:ext cx="1750800" cy="261610"/>
          </a:xfrm>
          <a:prstGeom prst="rect">
            <a:avLst/>
          </a:prstGeom>
          <a:noFill/>
        </p:spPr>
        <p:txBody>
          <a:bodyPr wrap="none" rtlCol="0">
            <a:spAutoFit/>
          </a:bodyPr>
          <a:lstStyle/>
          <a:p>
            <a:r>
              <a:rPr lang="en-US" sz="1100" i="1" dirty="0">
                <a:latin typeface="Avenir Book" panose="02000503020000020003" pitchFamily="2" charset="0"/>
              </a:rPr>
              <a:t>A) Amazon package cart.</a:t>
            </a:r>
          </a:p>
        </p:txBody>
      </p:sp>
      <p:sp>
        <p:nvSpPr>
          <p:cNvPr id="11" name="TextBox 10">
            <a:extLst>
              <a:ext uri="{FF2B5EF4-FFF2-40B4-BE49-F238E27FC236}">
                <a16:creationId xmlns:a16="http://schemas.microsoft.com/office/drawing/2014/main" id="{535CB90E-A5E8-B240-9FCC-9222A0008442}"/>
              </a:ext>
            </a:extLst>
          </p:cNvPr>
          <p:cNvSpPr txBox="1"/>
          <p:nvPr/>
        </p:nvSpPr>
        <p:spPr>
          <a:xfrm>
            <a:off x="5666474" y="6529134"/>
            <a:ext cx="2198038" cy="261610"/>
          </a:xfrm>
          <a:prstGeom prst="rect">
            <a:avLst/>
          </a:prstGeom>
          <a:noFill/>
        </p:spPr>
        <p:txBody>
          <a:bodyPr wrap="none" rtlCol="0">
            <a:spAutoFit/>
          </a:bodyPr>
          <a:lstStyle/>
          <a:p>
            <a:r>
              <a:rPr lang="en-US" sz="1100" i="1" dirty="0">
                <a:latin typeface="Avenir Book" panose="02000503020000020003" pitchFamily="2" charset="0"/>
              </a:rPr>
              <a:t>B) Amazon warehouse’s interior.</a:t>
            </a:r>
          </a:p>
        </p:txBody>
      </p:sp>
      <p:pic>
        <p:nvPicPr>
          <p:cNvPr id="13" name="Picture 12" descr="A person working in a factory&#10;&#10;Description automatically generated with medium confidence">
            <a:extLst>
              <a:ext uri="{FF2B5EF4-FFF2-40B4-BE49-F238E27FC236}">
                <a16:creationId xmlns:a16="http://schemas.microsoft.com/office/drawing/2014/main" id="{539148FB-581C-4640-BE49-38E1D86A6114}"/>
              </a:ext>
            </a:extLst>
          </p:cNvPr>
          <p:cNvPicPr>
            <a:picLocks noChangeAspect="1"/>
          </p:cNvPicPr>
          <p:nvPr/>
        </p:nvPicPr>
        <p:blipFill>
          <a:blip r:embed="rId4"/>
          <a:stretch>
            <a:fillRect/>
          </a:stretch>
        </p:blipFill>
        <p:spPr>
          <a:xfrm>
            <a:off x="5666474" y="4750661"/>
            <a:ext cx="2532351" cy="1688234"/>
          </a:xfrm>
          <a:prstGeom prst="rect">
            <a:avLst/>
          </a:prstGeom>
        </p:spPr>
      </p:pic>
    </p:spTree>
    <p:extLst>
      <p:ext uri="{BB962C8B-B14F-4D97-AF65-F5344CB8AC3E}">
        <p14:creationId xmlns:p14="http://schemas.microsoft.com/office/powerpoint/2010/main" val="362028198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C381F-50B3-F24B-BAC9-EA33E129CFA0}"/>
              </a:ext>
            </a:extLst>
          </p:cNvPr>
          <p:cNvSpPr>
            <a:spLocks noGrp="1"/>
          </p:cNvSpPr>
          <p:nvPr>
            <p:ph type="title"/>
          </p:nvPr>
        </p:nvSpPr>
        <p:spPr>
          <a:xfrm>
            <a:off x="1637583" y="753228"/>
            <a:ext cx="9613861" cy="1080938"/>
          </a:xfrm>
        </p:spPr>
        <p:txBody>
          <a:bodyPr>
            <a:normAutofit/>
          </a:bodyPr>
          <a:lstStyle/>
          <a:p>
            <a:r>
              <a:rPr lang="en-US" dirty="0">
                <a:latin typeface="Avenir Book" panose="02000503020000020003" pitchFamily="2" charset="0"/>
              </a:rPr>
              <a:t>REFERENCES (Audiovisual Sources)</a:t>
            </a:r>
          </a:p>
        </p:txBody>
      </p:sp>
      <p:pic>
        <p:nvPicPr>
          <p:cNvPr id="4" name="Picture 3" descr="Icon&#10;&#10;Description automatically generated">
            <a:extLst>
              <a:ext uri="{FF2B5EF4-FFF2-40B4-BE49-F238E27FC236}">
                <a16:creationId xmlns:a16="http://schemas.microsoft.com/office/drawing/2014/main" id="{F9B8C254-D151-6E40-8CB2-D474659CDE2E}"/>
              </a:ext>
            </a:extLst>
          </p:cNvPr>
          <p:cNvPicPr>
            <a:picLocks noChangeAspect="1"/>
          </p:cNvPicPr>
          <p:nvPr/>
        </p:nvPicPr>
        <p:blipFill>
          <a:blip r:embed="rId2"/>
          <a:stretch>
            <a:fillRect/>
          </a:stretch>
        </p:blipFill>
        <p:spPr>
          <a:xfrm>
            <a:off x="255210" y="843466"/>
            <a:ext cx="850222" cy="900462"/>
          </a:xfrm>
          <a:prstGeom prst="rect">
            <a:avLst/>
          </a:prstGeom>
        </p:spPr>
      </p:pic>
      <p:sp>
        <p:nvSpPr>
          <p:cNvPr id="10" name="Content Placeholder 9">
            <a:extLst>
              <a:ext uri="{FF2B5EF4-FFF2-40B4-BE49-F238E27FC236}">
                <a16:creationId xmlns:a16="http://schemas.microsoft.com/office/drawing/2014/main" id="{930134E4-3226-744F-8469-BFDF33DB22CB}"/>
              </a:ext>
            </a:extLst>
          </p:cNvPr>
          <p:cNvSpPr>
            <a:spLocks noGrp="1"/>
          </p:cNvSpPr>
          <p:nvPr>
            <p:ph idx="1"/>
          </p:nvPr>
        </p:nvSpPr>
        <p:spPr>
          <a:xfrm>
            <a:off x="680321" y="2336872"/>
            <a:ext cx="9759079" cy="4305228"/>
          </a:xfrm>
        </p:spPr>
        <p:txBody>
          <a:bodyPr>
            <a:normAutofit fontScale="77500" lnSpcReduction="20000"/>
          </a:bodyPr>
          <a:lstStyle/>
          <a:p>
            <a:r>
              <a:rPr lang="en-US" sz="1800" dirty="0">
                <a:latin typeface="Avenir Book" panose="02000503020000020003" pitchFamily="2" charset="0"/>
              </a:rPr>
              <a:t>“30 Days of Python - Day 17 - Data Science Pipeline with </a:t>
            </a:r>
            <a:r>
              <a:rPr lang="en-US" sz="1800" dirty="0" err="1">
                <a:latin typeface="Avenir Book" panose="02000503020000020003" pitchFamily="2" charset="0"/>
              </a:rPr>
              <a:t>Jupyter</a:t>
            </a:r>
            <a:r>
              <a:rPr lang="en-US" sz="1800" dirty="0">
                <a:latin typeface="Avenir Book" panose="02000503020000020003" pitchFamily="2" charset="0"/>
              </a:rPr>
              <a:t>, Pandas &amp; </a:t>
            </a:r>
            <a:r>
              <a:rPr lang="en-US" sz="1800" dirty="0" err="1">
                <a:latin typeface="Avenir Book" panose="02000503020000020003" pitchFamily="2" charset="0"/>
              </a:rPr>
              <a:t>FastAPI</a:t>
            </a:r>
            <a:r>
              <a:rPr lang="en-US" sz="1800" dirty="0">
                <a:latin typeface="Avenir Book" panose="02000503020000020003" pitchFamily="2" charset="0"/>
              </a:rPr>
              <a:t> - Python TUTORIAL.” </a:t>
            </a:r>
            <a:r>
              <a:rPr lang="en-US" sz="1800" i="1" dirty="0">
                <a:latin typeface="Avenir Book" panose="02000503020000020003" pitchFamily="2" charset="0"/>
              </a:rPr>
              <a:t>YouTube</a:t>
            </a:r>
            <a:r>
              <a:rPr lang="en-US" sz="1800" dirty="0">
                <a:latin typeface="Avenir Book" panose="02000503020000020003" pitchFamily="2" charset="0"/>
              </a:rPr>
              <a:t>, uploaded by </a:t>
            </a:r>
            <a:r>
              <a:rPr lang="en-US" sz="1800" dirty="0" err="1">
                <a:latin typeface="Avenir Book" panose="02000503020000020003" pitchFamily="2" charset="0"/>
              </a:rPr>
              <a:t>CodingEntrepreneurs</a:t>
            </a:r>
            <a:r>
              <a:rPr lang="en-US" sz="1800" dirty="0">
                <a:latin typeface="Avenir Book" panose="02000503020000020003" pitchFamily="2" charset="0"/>
              </a:rPr>
              <a:t>, 15 April 2020, www.youtube.com/watch?v=CApCQKuWqBM&amp;list=LL&amp;index=16</a:t>
            </a:r>
          </a:p>
          <a:p>
            <a:r>
              <a:rPr lang="en-US" sz="1800" dirty="0">
                <a:latin typeface="Avenir Book" panose="02000503020000020003" pitchFamily="2" charset="0"/>
              </a:rPr>
              <a:t>Bhatt, Bhavesh. “T-Test for Comparing Two Group Means in Python.” </a:t>
            </a:r>
            <a:r>
              <a:rPr lang="en-US" sz="1800" i="1" dirty="0">
                <a:latin typeface="Avenir Book" panose="02000503020000020003" pitchFamily="2" charset="0"/>
              </a:rPr>
              <a:t>YouTube</a:t>
            </a:r>
            <a:r>
              <a:rPr lang="en-US" sz="1800" dirty="0">
                <a:latin typeface="Avenir Book" panose="02000503020000020003" pitchFamily="2" charset="0"/>
              </a:rPr>
              <a:t>, uploaded by Bhavesh Bhatt, 12 September 2019, </a:t>
            </a:r>
            <a:r>
              <a:rPr lang="en-US" sz="1800" dirty="0" err="1">
                <a:latin typeface="Avenir Book" panose="02000503020000020003" pitchFamily="2" charset="0"/>
              </a:rPr>
              <a:t>www.youtube.com</a:t>
            </a:r>
            <a:r>
              <a:rPr lang="en-US" sz="1800" dirty="0">
                <a:latin typeface="Avenir Book" panose="02000503020000020003" pitchFamily="2" charset="0"/>
              </a:rPr>
              <a:t>/</a:t>
            </a:r>
            <a:r>
              <a:rPr lang="en-US" sz="1800" dirty="0" err="1">
                <a:latin typeface="Avenir Book" panose="02000503020000020003" pitchFamily="2" charset="0"/>
              </a:rPr>
              <a:t>watch?v</a:t>
            </a:r>
            <a:r>
              <a:rPr lang="en-US" sz="1800" dirty="0">
                <a:latin typeface="Avenir Book" panose="02000503020000020003" pitchFamily="2" charset="0"/>
              </a:rPr>
              <a:t>=8aaIdXENNJI&amp;list=</a:t>
            </a:r>
            <a:r>
              <a:rPr lang="en-US" sz="1800" dirty="0" err="1">
                <a:latin typeface="Avenir Book" panose="02000503020000020003" pitchFamily="2" charset="0"/>
              </a:rPr>
              <a:t>LL&amp;index</a:t>
            </a:r>
            <a:r>
              <a:rPr lang="en-US" sz="1800" dirty="0">
                <a:latin typeface="Avenir Book" panose="02000503020000020003" pitchFamily="2" charset="0"/>
              </a:rPr>
              <a:t>=9 </a:t>
            </a:r>
          </a:p>
          <a:p>
            <a:r>
              <a:rPr lang="en-US" sz="1800" dirty="0">
                <a:latin typeface="Avenir Book" panose="02000503020000020003" pitchFamily="2" charset="0"/>
              </a:rPr>
              <a:t>“K Means Clustering Algorithm | K Means Example in Python | Machine Learning Algorithms | </a:t>
            </a:r>
            <a:r>
              <a:rPr lang="en-US" sz="1800" dirty="0" err="1">
                <a:latin typeface="Avenir Book" panose="02000503020000020003" pitchFamily="2" charset="0"/>
              </a:rPr>
              <a:t>Edureka</a:t>
            </a:r>
            <a:r>
              <a:rPr lang="en-US" sz="1800" dirty="0">
                <a:latin typeface="Avenir Book" panose="02000503020000020003" pitchFamily="2" charset="0"/>
              </a:rPr>
              <a:t>.” </a:t>
            </a:r>
            <a:r>
              <a:rPr lang="en-US" sz="1800" i="1" dirty="0">
                <a:latin typeface="Avenir Book" panose="02000503020000020003" pitchFamily="2" charset="0"/>
              </a:rPr>
              <a:t>YouTube</a:t>
            </a:r>
            <a:r>
              <a:rPr lang="en-US" sz="1800" dirty="0">
                <a:latin typeface="Avenir Book" panose="02000503020000020003" pitchFamily="2" charset="0"/>
              </a:rPr>
              <a:t>, uploaded by </a:t>
            </a:r>
            <a:r>
              <a:rPr lang="en-US" sz="1800" dirty="0" err="1">
                <a:latin typeface="Avenir Book" panose="02000503020000020003" pitchFamily="2" charset="0"/>
              </a:rPr>
              <a:t>Edureka</a:t>
            </a:r>
            <a:r>
              <a:rPr lang="en-US" sz="1800" dirty="0">
                <a:latin typeface="Avenir Book" panose="02000503020000020003" pitchFamily="2" charset="0"/>
              </a:rPr>
              <a:t>, 28 May 2018, www.youtube.com/watch?v=1XqG0kaJVHY&amp;list=LL&amp;index=6&amp;t=1423s</a:t>
            </a:r>
          </a:p>
          <a:p>
            <a:r>
              <a:rPr lang="en-US" sz="1800" dirty="0">
                <a:latin typeface="Avenir Book" panose="02000503020000020003" pitchFamily="2" charset="0"/>
              </a:rPr>
              <a:t>“Linear Regression Algorithm | Linear Regression in Python | Machine Learning Algorithm | </a:t>
            </a:r>
            <a:r>
              <a:rPr lang="en-US" sz="1800" dirty="0" err="1">
                <a:latin typeface="Avenir Book" panose="02000503020000020003" pitchFamily="2" charset="0"/>
              </a:rPr>
              <a:t>Edureka</a:t>
            </a:r>
            <a:r>
              <a:rPr lang="en-US" sz="1800" dirty="0">
                <a:latin typeface="Avenir Book" panose="02000503020000020003" pitchFamily="2" charset="0"/>
              </a:rPr>
              <a:t>.” </a:t>
            </a:r>
            <a:r>
              <a:rPr lang="en-US" sz="1800" i="1" dirty="0">
                <a:latin typeface="Avenir Book" panose="02000503020000020003" pitchFamily="2" charset="0"/>
              </a:rPr>
              <a:t>YouTube</a:t>
            </a:r>
            <a:r>
              <a:rPr lang="en-US" sz="1800" dirty="0">
                <a:latin typeface="Avenir Book" panose="02000503020000020003" pitchFamily="2" charset="0"/>
              </a:rPr>
              <a:t>, uploaded by </a:t>
            </a:r>
            <a:r>
              <a:rPr lang="en-US" sz="1800" dirty="0" err="1">
                <a:latin typeface="Avenir Book" panose="02000503020000020003" pitchFamily="2" charset="0"/>
              </a:rPr>
              <a:t>Edureka</a:t>
            </a:r>
            <a:r>
              <a:rPr lang="en-US" sz="1800" dirty="0">
                <a:latin typeface="Avenir Book" panose="02000503020000020003" pitchFamily="2" charset="0"/>
              </a:rPr>
              <a:t>, 26 June 2018, www.youtube.com/watch?v=E5RjzSK0fvY</a:t>
            </a:r>
          </a:p>
          <a:p>
            <a:r>
              <a:rPr lang="en-US" sz="1800" dirty="0">
                <a:latin typeface="Avenir Book" panose="02000503020000020003" pitchFamily="2" charset="0"/>
              </a:rPr>
              <a:t>“Logistic Regression in Python | Logistic Regression Example | Machine Learning Algorithms | </a:t>
            </a:r>
            <a:r>
              <a:rPr lang="en-US" sz="1800" dirty="0" err="1">
                <a:latin typeface="Avenir Book" panose="02000503020000020003" pitchFamily="2" charset="0"/>
              </a:rPr>
              <a:t>Edureka</a:t>
            </a:r>
            <a:r>
              <a:rPr lang="en-US" sz="1800" dirty="0">
                <a:latin typeface="Avenir Book" panose="02000503020000020003" pitchFamily="2" charset="0"/>
              </a:rPr>
              <a:t>.” </a:t>
            </a:r>
            <a:r>
              <a:rPr lang="en-US" sz="1800" i="1" dirty="0">
                <a:latin typeface="Avenir Book" panose="02000503020000020003" pitchFamily="2" charset="0"/>
              </a:rPr>
              <a:t>YouTube</a:t>
            </a:r>
            <a:r>
              <a:rPr lang="en-US" sz="1800" dirty="0">
                <a:latin typeface="Avenir Book" panose="02000503020000020003" pitchFamily="2" charset="0"/>
              </a:rPr>
              <a:t>, uploaded by </a:t>
            </a:r>
            <a:r>
              <a:rPr lang="en-US" sz="1800" dirty="0" err="1">
                <a:latin typeface="Avenir Book" panose="02000503020000020003" pitchFamily="2" charset="0"/>
              </a:rPr>
              <a:t>Edureka</a:t>
            </a:r>
            <a:r>
              <a:rPr lang="en-US" sz="1800" dirty="0">
                <a:latin typeface="Avenir Book" panose="02000503020000020003" pitchFamily="2" charset="0"/>
              </a:rPr>
              <a:t>, 29 May 2018, www.youtube.com/watch?v=VCJdg7YBbAQ</a:t>
            </a:r>
          </a:p>
          <a:p>
            <a:r>
              <a:rPr lang="en-US" sz="1800" dirty="0">
                <a:latin typeface="Avenir Book" panose="02000503020000020003" pitchFamily="2" charset="0"/>
              </a:rPr>
              <a:t>Nguyen Van, </a:t>
            </a:r>
            <a:r>
              <a:rPr lang="en-US" sz="1800" dirty="0" err="1">
                <a:latin typeface="Avenir Book" panose="02000503020000020003" pitchFamily="2" charset="0"/>
              </a:rPr>
              <a:t>Chuc</a:t>
            </a:r>
            <a:r>
              <a:rPr lang="en-US" sz="1800" dirty="0">
                <a:latin typeface="Avenir Book" panose="02000503020000020003" pitchFamily="2" charset="0"/>
              </a:rPr>
              <a:t>. “How to build a Simple Linear Regression model with Python.” </a:t>
            </a:r>
            <a:r>
              <a:rPr lang="en-US" sz="1800" i="1" dirty="0">
                <a:latin typeface="Avenir Book" panose="02000503020000020003" pitchFamily="2" charset="0"/>
              </a:rPr>
              <a:t>YouTube</a:t>
            </a:r>
            <a:r>
              <a:rPr lang="en-US" sz="1800" dirty="0">
                <a:latin typeface="Avenir Book" panose="02000503020000020003" pitchFamily="2" charset="0"/>
              </a:rPr>
              <a:t>, uploaded by </a:t>
            </a:r>
            <a:r>
              <a:rPr lang="en-US" sz="1800" dirty="0" err="1">
                <a:latin typeface="Avenir Book" panose="02000503020000020003" pitchFamily="2" charset="0"/>
              </a:rPr>
              <a:t>Chuc</a:t>
            </a:r>
            <a:r>
              <a:rPr lang="en-US" sz="1800" dirty="0">
                <a:latin typeface="Avenir Book" panose="02000503020000020003" pitchFamily="2" charset="0"/>
              </a:rPr>
              <a:t> Nguyen Van, 21 September 2018, </a:t>
            </a:r>
            <a:r>
              <a:rPr lang="en-US" sz="1800" dirty="0" err="1">
                <a:latin typeface="Avenir Book" panose="02000503020000020003" pitchFamily="2" charset="0"/>
              </a:rPr>
              <a:t>www.youtube.com</a:t>
            </a:r>
            <a:r>
              <a:rPr lang="en-US" sz="1800" dirty="0">
                <a:latin typeface="Avenir Book" panose="02000503020000020003" pitchFamily="2" charset="0"/>
              </a:rPr>
              <a:t>/</a:t>
            </a:r>
            <a:r>
              <a:rPr lang="en-US" sz="1800" dirty="0" err="1">
                <a:latin typeface="Avenir Book" panose="02000503020000020003" pitchFamily="2" charset="0"/>
              </a:rPr>
              <a:t>watch?v</a:t>
            </a:r>
            <a:r>
              <a:rPr lang="en-US" sz="1800" dirty="0">
                <a:latin typeface="Avenir Book" panose="02000503020000020003" pitchFamily="2" charset="0"/>
              </a:rPr>
              <a:t>=fzZ0HO-uz1o&amp;list=</a:t>
            </a:r>
            <a:r>
              <a:rPr lang="en-US" sz="1800" dirty="0" err="1">
                <a:latin typeface="Avenir Book" panose="02000503020000020003" pitchFamily="2" charset="0"/>
              </a:rPr>
              <a:t>LL&amp;index</a:t>
            </a:r>
            <a:r>
              <a:rPr lang="en-US" sz="1800" dirty="0">
                <a:latin typeface="Avenir Book" panose="02000503020000020003" pitchFamily="2" charset="0"/>
              </a:rPr>
              <a:t>=12</a:t>
            </a:r>
          </a:p>
          <a:p>
            <a:r>
              <a:rPr lang="en-US" sz="1800" dirty="0">
                <a:latin typeface="Avenir Book" panose="02000503020000020003" pitchFamily="2" charset="0"/>
              </a:rPr>
              <a:t>“Null and Alternate Hypothesis - Statistical Hypothesis Testing - Statistics Course.” </a:t>
            </a:r>
            <a:r>
              <a:rPr lang="en-US" sz="1800" i="1" dirty="0">
                <a:latin typeface="Avenir Book" panose="02000503020000020003" pitchFamily="2" charset="0"/>
              </a:rPr>
              <a:t>YouTube</a:t>
            </a:r>
            <a:r>
              <a:rPr lang="en-US" sz="1800" dirty="0">
                <a:latin typeface="Avenir Book" panose="02000503020000020003" pitchFamily="2" charset="0"/>
              </a:rPr>
              <a:t>, uploaded by Math and Science, 20 August 2014, </a:t>
            </a:r>
            <a:r>
              <a:rPr lang="en-US" sz="1800" dirty="0" err="1">
                <a:latin typeface="Avenir Book" panose="02000503020000020003" pitchFamily="2" charset="0"/>
              </a:rPr>
              <a:t>www.youtube.com</a:t>
            </a:r>
            <a:r>
              <a:rPr lang="en-US" sz="1800" dirty="0">
                <a:latin typeface="Avenir Book" panose="02000503020000020003" pitchFamily="2" charset="0"/>
              </a:rPr>
              <a:t>/</a:t>
            </a:r>
            <a:r>
              <a:rPr lang="en-US" sz="1800" dirty="0" err="1">
                <a:latin typeface="Avenir Book" panose="02000503020000020003" pitchFamily="2" charset="0"/>
              </a:rPr>
              <a:t>watch?v</a:t>
            </a:r>
            <a:r>
              <a:rPr lang="en-US" sz="1800" dirty="0">
                <a:latin typeface="Avenir Book" panose="02000503020000020003" pitchFamily="2" charset="0"/>
              </a:rPr>
              <a:t>=_Qlxt0HmuOo&amp;list=</a:t>
            </a:r>
            <a:r>
              <a:rPr lang="en-US" sz="1800" dirty="0" err="1">
                <a:latin typeface="Avenir Book" panose="02000503020000020003" pitchFamily="2" charset="0"/>
              </a:rPr>
              <a:t>LL&amp;index</a:t>
            </a:r>
            <a:r>
              <a:rPr lang="en-US" sz="1800" dirty="0">
                <a:latin typeface="Avenir Book" panose="02000503020000020003" pitchFamily="2" charset="0"/>
              </a:rPr>
              <a:t>=10</a:t>
            </a:r>
          </a:p>
          <a:p>
            <a:r>
              <a:rPr lang="en-US" sz="1800" dirty="0" err="1">
                <a:latin typeface="Avenir Book" panose="02000503020000020003" pitchFamily="2" charset="0"/>
              </a:rPr>
              <a:t>Renotte</a:t>
            </a:r>
            <a:r>
              <a:rPr lang="en-US" sz="1800" dirty="0">
                <a:latin typeface="Avenir Book" panose="02000503020000020003" pitchFamily="2" charset="0"/>
              </a:rPr>
              <a:t>, Nicholas. “Time Series Forecasting with Facebook Prophet and Python in 20 Minutes.” </a:t>
            </a:r>
            <a:r>
              <a:rPr lang="en-US" sz="1800" i="1" dirty="0">
                <a:latin typeface="Avenir Book" panose="02000503020000020003" pitchFamily="2" charset="0"/>
              </a:rPr>
              <a:t>YouTube</a:t>
            </a:r>
            <a:r>
              <a:rPr lang="en-US" sz="1800" dirty="0">
                <a:latin typeface="Avenir Book" panose="02000503020000020003" pitchFamily="2" charset="0"/>
              </a:rPr>
              <a:t>, uploaded by Nicholas </a:t>
            </a:r>
            <a:r>
              <a:rPr lang="en-US" sz="1800" dirty="0" err="1">
                <a:latin typeface="Avenir Book" panose="02000503020000020003" pitchFamily="2" charset="0"/>
              </a:rPr>
              <a:t>Renotte</a:t>
            </a:r>
            <a:r>
              <a:rPr lang="en-US" sz="1800" dirty="0">
                <a:latin typeface="Avenir Book" panose="02000503020000020003" pitchFamily="2" charset="0"/>
              </a:rPr>
              <a:t>, 16 December 2020, </a:t>
            </a:r>
            <a:r>
              <a:rPr lang="en-US" sz="1800" dirty="0" err="1">
                <a:latin typeface="Avenir Book" panose="02000503020000020003" pitchFamily="2" charset="0"/>
              </a:rPr>
              <a:t>www.youtube.com</a:t>
            </a:r>
            <a:r>
              <a:rPr lang="en-US" sz="1800" dirty="0">
                <a:latin typeface="Avenir Book" panose="02000503020000020003" pitchFamily="2" charset="0"/>
              </a:rPr>
              <a:t>/</a:t>
            </a:r>
            <a:r>
              <a:rPr lang="en-US" sz="1800" dirty="0" err="1">
                <a:latin typeface="Avenir Book" panose="02000503020000020003" pitchFamily="2" charset="0"/>
              </a:rPr>
              <a:t>watch?v</a:t>
            </a:r>
            <a:r>
              <a:rPr lang="en-US" sz="1800" dirty="0">
                <a:latin typeface="Avenir Book" panose="02000503020000020003" pitchFamily="2" charset="0"/>
              </a:rPr>
              <a:t>=KvLG1uTC-KU&amp;list=</a:t>
            </a:r>
            <a:r>
              <a:rPr lang="en-US" sz="1800" dirty="0" err="1">
                <a:latin typeface="Avenir Book" panose="02000503020000020003" pitchFamily="2" charset="0"/>
              </a:rPr>
              <a:t>LL&amp;index</a:t>
            </a:r>
            <a:r>
              <a:rPr lang="en-US" sz="1800" dirty="0">
                <a:latin typeface="Avenir Book" panose="02000503020000020003" pitchFamily="2" charset="0"/>
              </a:rPr>
              <a:t>=13&amp;t=31s</a:t>
            </a:r>
          </a:p>
          <a:p>
            <a:r>
              <a:rPr lang="en-US" sz="1800" dirty="0">
                <a:latin typeface="Avenir Book" panose="02000503020000020003" pitchFamily="2" charset="0"/>
              </a:rPr>
              <a:t>“Time Series Analysis in Python | Time Series Forecasting | Data Science with Python | </a:t>
            </a:r>
            <a:r>
              <a:rPr lang="en-US" sz="1800" dirty="0" err="1">
                <a:latin typeface="Avenir Book" panose="02000503020000020003" pitchFamily="2" charset="0"/>
              </a:rPr>
              <a:t>Edureka</a:t>
            </a:r>
            <a:r>
              <a:rPr lang="en-US" sz="1800" dirty="0">
                <a:latin typeface="Avenir Book" panose="02000503020000020003" pitchFamily="2" charset="0"/>
              </a:rPr>
              <a:t>.” </a:t>
            </a:r>
            <a:r>
              <a:rPr lang="en-US" sz="1800" i="1" dirty="0">
                <a:latin typeface="Avenir Book" panose="02000503020000020003" pitchFamily="2" charset="0"/>
              </a:rPr>
              <a:t>YouTube</a:t>
            </a:r>
            <a:r>
              <a:rPr lang="en-US" sz="1800" dirty="0">
                <a:latin typeface="Avenir Book" panose="02000503020000020003" pitchFamily="2" charset="0"/>
              </a:rPr>
              <a:t>, uploaded by </a:t>
            </a:r>
            <a:r>
              <a:rPr lang="en-US" sz="1800" dirty="0" err="1">
                <a:latin typeface="Avenir Book" panose="02000503020000020003" pitchFamily="2" charset="0"/>
              </a:rPr>
              <a:t>Edureka</a:t>
            </a:r>
            <a:r>
              <a:rPr lang="en-US" sz="1800" dirty="0">
                <a:latin typeface="Avenir Book" panose="02000503020000020003" pitchFamily="2" charset="0"/>
              </a:rPr>
              <a:t>, 31 May 2018, www.youtube.com/watch?v=e8Yw4alG16Q&amp;t=895s</a:t>
            </a:r>
          </a:p>
          <a:p>
            <a:r>
              <a:rPr lang="en-US" sz="1800" dirty="0">
                <a:latin typeface="Avenir Book" panose="02000503020000020003" pitchFamily="2" charset="0"/>
              </a:rPr>
              <a:t>Veda, Ashok. “Hypothesis Testing - Statistics for Data Science Part 1.” </a:t>
            </a:r>
            <a:r>
              <a:rPr lang="en-US" sz="1800" i="1" dirty="0">
                <a:latin typeface="Avenir Book" panose="02000503020000020003" pitchFamily="2" charset="0"/>
              </a:rPr>
              <a:t>YouTube</a:t>
            </a:r>
            <a:r>
              <a:rPr lang="en-US" sz="1800" dirty="0">
                <a:latin typeface="Avenir Book" panose="02000503020000020003" pitchFamily="2" charset="0"/>
              </a:rPr>
              <a:t>, uploaded by </a:t>
            </a:r>
            <a:r>
              <a:rPr lang="en-US" sz="1800" dirty="0" err="1">
                <a:latin typeface="Avenir Book" panose="02000503020000020003" pitchFamily="2" charset="0"/>
              </a:rPr>
              <a:t>DataMites</a:t>
            </a:r>
            <a:r>
              <a:rPr lang="en-US" sz="1800" dirty="0">
                <a:latin typeface="Avenir Book" panose="02000503020000020003" pitchFamily="2" charset="0"/>
              </a:rPr>
              <a:t>, 4 February 2020, </a:t>
            </a:r>
            <a:r>
              <a:rPr lang="en-US" sz="1800" dirty="0" err="1">
                <a:latin typeface="Avenir Book" panose="02000503020000020003" pitchFamily="2" charset="0"/>
              </a:rPr>
              <a:t>www.youtube.com</a:t>
            </a:r>
            <a:r>
              <a:rPr lang="en-US" sz="1800" dirty="0">
                <a:latin typeface="Avenir Book" panose="02000503020000020003" pitchFamily="2" charset="0"/>
              </a:rPr>
              <a:t>/</a:t>
            </a:r>
            <a:r>
              <a:rPr lang="en-US" sz="1800" dirty="0" err="1">
                <a:latin typeface="Avenir Book" panose="02000503020000020003" pitchFamily="2" charset="0"/>
              </a:rPr>
              <a:t>watch?v</a:t>
            </a:r>
            <a:r>
              <a:rPr lang="en-US" sz="1800" dirty="0">
                <a:latin typeface="Avenir Book" panose="02000503020000020003" pitchFamily="2" charset="0"/>
              </a:rPr>
              <a:t>=_</a:t>
            </a:r>
            <a:r>
              <a:rPr lang="en-US" sz="1800" dirty="0" err="1">
                <a:latin typeface="Avenir Book" panose="02000503020000020003" pitchFamily="2" charset="0"/>
              </a:rPr>
              <a:t>EVrNmgmois&amp;list</a:t>
            </a:r>
            <a:r>
              <a:rPr lang="en-US" sz="1800" dirty="0">
                <a:latin typeface="Avenir Book" panose="02000503020000020003" pitchFamily="2" charset="0"/>
              </a:rPr>
              <a:t>=</a:t>
            </a:r>
            <a:r>
              <a:rPr lang="en-US" sz="1800" dirty="0" err="1">
                <a:latin typeface="Avenir Book" panose="02000503020000020003" pitchFamily="2" charset="0"/>
              </a:rPr>
              <a:t>LL&amp;index</a:t>
            </a:r>
            <a:r>
              <a:rPr lang="en-US" sz="1800" dirty="0">
                <a:latin typeface="Avenir Book" panose="02000503020000020003" pitchFamily="2" charset="0"/>
              </a:rPr>
              <a:t>=11</a:t>
            </a:r>
          </a:p>
          <a:p>
            <a:endParaRPr lang="en-US" sz="1200" dirty="0">
              <a:latin typeface="Avenir Book" panose="02000503020000020003" pitchFamily="2" charset="0"/>
            </a:endParaRPr>
          </a:p>
          <a:p>
            <a:endParaRPr lang="en-US" dirty="0"/>
          </a:p>
        </p:txBody>
      </p:sp>
    </p:spTree>
    <p:extLst>
      <p:ext uri="{BB962C8B-B14F-4D97-AF65-F5344CB8AC3E}">
        <p14:creationId xmlns:p14="http://schemas.microsoft.com/office/powerpoint/2010/main" val="210076547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C381F-50B3-F24B-BAC9-EA33E129CFA0}"/>
              </a:ext>
            </a:extLst>
          </p:cNvPr>
          <p:cNvSpPr>
            <a:spLocks noGrp="1"/>
          </p:cNvSpPr>
          <p:nvPr>
            <p:ph type="title"/>
          </p:nvPr>
        </p:nvSpPr>
        <p:spPr>
          <a:xfrm>
            <a:off x="1637583" y="753228"/>
            <a:ext cx="9613861" cy="1080938"/>
          </a:xfrm>
        </p:spPr>
        <p:txBody>
          <a:bodyPr>
            <a:normAutofit/>
          </a:bodyPr>
          <a:lstStyle/>
          <a:p>
            <a:r>
              <a:rPr lang="en-US" dirty="0">
                <a:latin typeface="Avenir Book" panose="02000503020000020003" pitchFamily="2" charset="0"/>
              </a:rPr>
              <a:t>REFERENCES (Text Sources)</a:t>
            </a:r>
          </a:p>
        </p:txBody>
      </p:sp>
      <p:pic>
        <p:nvPicPr>
          <p:cNvPr id="4" name="Picture 3" descr="Icon&#10;&#10;Description automatically generated">
            <a:extLst>
              <a:ext uri="{FF2B5EF4-FFF2-40B4-BE49-F238E27FC236}">
                <a16:creationId xmlns:a16="http://schemas.microsoft.com/office/drawing/2014/main" id="{F9B8C254-D151-6E40-8CB2-D474659CDE2E}"/>
              </a:ext>
            </a:extLst>
          </p:cNvPr>
          <p:cNvPicPr>
            <a:picLocks noChangeAspect="1"/>
          </p:cNvPicPr>
          <p:nvPr/>
        </p:nvPicPr>
        <p:blipFill>
          <a:blip r:embed="rId2"/>
          <a:stretch>
            <a:fillRect/>
          </a:stretch>
        </p:blipFill>
        <p:spPr>
          <a:xfrm>
            <a:off x="255210" y="843466"/>
            <a:ext cx="850222" cy="900462"/>
          </a:xfrm>
          <a:prstGeom prst="rect">
            <a:avLst/>
          </a:prstGeom>
        </p:spPr>
      </p:pic>
      <p:sp>
        <p:nvSpPr>
          <p:cNvPr id="10" name="Content Placeholder 9">
            <a:extLst>
              <a:ext uri="{FF2B5EF4-FFF2-40B4-BE49-F238E27FC236}">
                <a16:creationId xmlns:a16="http://schemas.microsoft.com/office/drawing/2014/main" id="{930134E4-3226-744F-8469-BFDF33DB22CB}"/>
              </a:ext>
            </a:extLst>
          </p:cNvPr>
          <p:cNvSpPr>
            <a:spLocks noGrp="1"/>
          </p:cNvSpPr>
          <p:nvPr>
            <p:ph idx="1"/>
          </p:nvPr>
        </p:nvSpPr>
        <p:spPr>
          <a:xfrm>
            <a:off x="680321" y="2336872"/>
            <a:ext cx="9613861" cy="4305228"/>
          </a:xfrm>
        </p:spPr>
        <p:txBody>
          <a:bodyPr>
            <a:normAutofit fontScale="40000" lnSpcReduction="20000"/>
          </a:bodyPr>
          <a:lstStyle/>
          <a:p>
            <a:r>
              <a:rPr lang="en-US" sz="2800" dirty="0">
                <a:latin typeface="Avenir Book" panose="02000503020000020003" pitchFamily="2" charset="0"/>
              </a:rPr>
              <a:t>“5 Essential Machine Learning Techniques For Business Applications.” </a:t>
            </a:r>
            <a:r>
              <a:rPr lang="en-US" sz="2800" i="1" dirty="0" err="1">
                <a:latin typeface="Avenir Book" panose="02000503020000020003" pitchFamily="2" charset="0"/>
              </a:rPr>
              <a:t>Mobidev.biz</a:t>
            </a:r>
            <a:r>
              <a:rPr lang="en-US" sz="2800" dirty="0">
                <a:latin typeface="Avenir Book" panose="02000503020000020003" pitchFamily="2" charset="0"/>
              </a:rPr>
              <a:t>, </a:t>
            </a:r>
            <a:r>
              <a:rPr lang="en-US" sz="2800" dirty="0" err="1">
                <a:latin typeface="Avenir Book" panose="02000503020000020003" pitchFamily="2" charset="0"/>
              </a:rPr>
              <a:t>mobidev.biz</a:t>
            </a:r>
            <a:r>
              <a:rPr lang="en-US" sz="2800" dirty="0">
                <a:latin typeface="Avenir Book" panose="02000503020000020003" pitchFamily="2" charset="0"/>
              </a:rPr>
              <a:t>/blog/5-essential-machine-learning-techniques. Accessed 5 April 2021.</a:t>
            </a:r>
          </a:p>
          <a:p>
            <a:r>
              <a:rPr lang="en-US" sz="2800" dirty="0">
                <a:latin typeface="Avenir Book" panose="02000503020000020003" pitchFamily="2" charset="0"/>
              </a:rPr>
              <a:t>Bevans, Rebecca. “An introduction to simple linear regression.” </a:t>
            </a:r>
            <a:r>
              <a:rPr lang="en-US" sz="2800" i="1" dirty="0" err="1">
                <a:latin typeface="Avenir Book" panose="02000503020000020003" pitchFamily="2" charset="0"/>
              </a:rPr>
              <a:t>Scribbr</a:t>
            </a:r>
            <a:r>
              <a:rPr lang="en-US" sz="2800" dirty="0">
                <a:latin typeface="Avenir Book" panose="02000503020000020003" pitchFamily="2" charset="0"/>
              </a:rPr>
              <a:t>, www.scribbr.com/statistics/simple-linear-regression/#:~:text=What%20is%20simple%20linear%20regression,Both%20variables%20should%20be%20quantitative. Accessed 5 April 2021.</a:t>
            </a:r>
          </a:p>
          <a:p>
            <a:r>
              <a:rPr lang="en-US" sz="2800" dirty="0">
                <a:latin typeface="Avenir Book" panose="02000503020000020003" pitchFamily="2" charset="0"/>
              </a:rPr>
              <a:t>Brownlee, Jason. </a:t>
            </a:r>
            <a:r>
              <a:rPr lang="en-US" sz="2800" i="1" dirty="0">
                <a:latin typeface="Avenir Book" panose="02000503020000020003" pitchFamily="2" charset="0"/>
              </a:rPr>
              <a:t>Machine Learning Mastery</a:t>
            </a:r>
            <a:r>
              <a:rPr lang="en-US" sz="2800" dirty="0">
                <a:latin typeface="Avenir Book" panose="02000503020000020003" pitchFamily="2" charset="0"/>
              </a:rPr>
              <a:t>, </a:t>
            </a:r>
            <a:r>
              <a:rPr lang="en-US" sz="2800" dirty="0" err="1">
                <a:latin typeface="Avenir Book" panose="02000503020000020003" pitchFamily="2" charset="0"/>
              </a:rPr>
              <a:t>machinelearningmastery.com</a:t>
            </a:r>
            <a:r>
              <a:rPr lang="en-US" sz="2800" dirty="0">
                <a:latin typeface="Avenir Book" panose="02000503020000020003" pitchFamily="2" charset="0"/>
              </a:rPr>
              <a:t>/. Accessed 5 April 2021.</a:t>
            </a:r>
          </a:p>
          <a:p>
            <a:r>
              <a:rPr lang="en-US" sz="2800" dirty="0">
                <a:latin typeface="Avenir Book" panose="02000503020000020003" pitchFamily="2" charset="0"/>
              </a:rPr>
              <a:t>“Empirical probability.” Wikipedia, Wikimedia Foundation, 20 October 2019, </a:t>
            </a:r>
            <a:r>
              <a:rPr lang="en-US" sz="2800" dirty="0" err="1">
                <a:latin typeface="Avenir Book" panose="02000503020000020003" pitchFamily="2" charset="0"/>
              </a:rPr>
              <a:t>en.wikipedia.org</a:t>
            </a:r>
            <a:r>
              <a:rPr lang="en-US" sz="2800" dirty="0">
                <a:latin typeface="Avenir Book" panose="02000503020000020003" pitchFamily="2" charset="0"/>
              </a:rPr>
              <a:t>/wiki/</a:t>
            </a:r>
            <a:r>
              <a:rPr lang="en-US" sz="2800" dirty="0" err="1">
                <a:latin typeface="Avenir Book" panose="02000503020000020003" pitchFamily="2" charset="0"/>
              </a:rPr>
              <a:t>Empirical_probability</a:t>
            </a:r>
            <a:r>
              <a:rPr lang="en-US" sz="2800" dirty="0">
                <a:latin typeface="Avenir Book" panose="02000503020000020003" pitchFamily="2" charset="0"/>
              </a:rPr>
              <a:t>. Accessed 5 April 2021.</a:t>
            </a:r>
          </a:p>
          <a:p>
            <a:r>
              <a:rPr lang="en-US" sz="2800" dirty="0">
                <a:latin typeface="Avenir Book" panose="02000503020000020003" pitchFamily="2" charset="0"/>
              </a:rPr>
              <a:t>Glen, Stephanie. “Hypothesis Testing.” </a:t>
            </a:r>
            <a:r>
              <a:rPr lang="en-US" sz="2800" i="1" dirty="0" err="1">
                <a:latin typeface="Avenir Book" panose="02000503020000020003" pitchFamily="2" charset="0"/>
              </a:rPr>
              <a:t>StatisticsHowTo.com</a:t>
            </a:r>
            <a:r>
              <a:rPr lang="en-US" sz="2800" i="1" dirty="0">
                <a:latin typeface="Avenir Book" panose="02000503020000020003" pitchFamily="2" charset="0"/>
              </a:rPr>
              <a:t>: Elementary Statistics for the rest of us!</a:t>
            </a:r>
            <a:r>
              <a:rPr lang="en-US" sz="2800" dirty="0">
                <a:latin typeface="Avenir Book" panose="02000503020000020003" pitchFamily="2" charset="0"/>
              </a:rPr>
              <a:t>, </a:t>
            </a:r>
            <a:r>
              <a:rPr lang="en-US" sz="2800" dirty="0" err="1">
                <a:latin typeface="Avenir Book" panose="02000503020000020003" pitchFamily="2" charset="0"/>
              </a:rPr>
              <a:t>www.statisticshowto.com</a:t>
            </a:r>
            <a:r>
              <a:rPr lang="en-US" sz="2800" dirty="0">
                <a:latin typeface="Avenir Book" panose="02000503020000020003" pitchFamily="2" charset="0"/>
              </a:rPr>
              <a:t>/probability-and-statistics/hypothesis-testing/. Accessed 5 April 2021.</a:t>
            </a:r>
          </a:p>
          <a:p>
            <a:r>
              <a:rPr lang="en-US" sz="2800" dirty="0">
                <a:latin typeface="Avenir Book" panose="02000503020000020003" pitchFamily="2" charset="0"/>
              </a:rPr>
              <a:t>“Key Performance Indicator.” </a:t>
            </a:r>
            <a:r>
              <a:rPr lang="en-US" sz="2800" dirty="0" err="1">
                <a:latin typeface="Avenir Book" panose="02000503020000020003" pitchFamily="2" charset="0"/>
              </a:rPr>
              <a:t>Lexico</a:t>
            </a:r>
            <a:r>
              <a:rPr lang="en-US" sz="2800" dirty="0">
                <a:latin typeface="Avenir Book" panose="02000503020000020003" pitchFamily="2" charset="0"/>
              </a:rPr>
              <a:t> by Oxford, 25 September 2020, www.lexico.com/definition/key_performance_indicator. Accessed 4 April 2021.</a:t>
            </a:r>
          </a:p>
          <a:p>
            <a:r>
              <a:rPr lang="en-US" sz="2800" dirty="0">
                <a:latin typeface="Avenir Book" panose="02000503020000020003" pitchFamily="2" charset="0"/>
              </a:rPr>
              <a:t>“Logistic Regression.” </a:t>
            </a:r>
            <a:r>
              <a:rPr lang="en-US" sz="2800" i="1" dirty="0" err="1">
                <a:latin typeface="Avenir Book" panose="02000503020000020003" pitchFamily="2" charset="0"/>
              </a:rPr>
              <a:t>AjayTech</a:t>
            </a:r>
            <a:r>
              <a:rPr lang="en-US" sz="2800" dirty="0">
                <a:latin typeface="Avenir Book" panose="02000503020000020003" pitchFamily="2" charset="0"/>
              </a:rPr>
              <a:t>, </a:t>
            </a:r>
            <a:r>
              <a:rPr lang="en-US" sz="2800" dirty="0" err="1">
                <a:latin typeface="Avenir Book" panose="02000503020000020003" pitchFamily="2" charset="0"/>
              </a:rPr>
              <a:t>ajaytech.co</a:t>
            </a:r>
            <a:r>
              <a:rPr lang="en-US" sz="2800" dirty="0">
                <a:latin typeface="Avenir Book" panose="02000503020000020003" pitchFamily="2" charset="0"/>
              </a:rPr>
              <a:t>/python-logistic-regression/. Accessed 5 April 2021.</a:t>
            </a:r>
          </a:p>
          <a:p>
            <a:r>
              <a:rPr lang="en-US" sz="2800" dirty="0">
                <a:latin typeface="Avenir Book" panose="02000503020000020003" pitchFamily="2" charset="0"/>
              </a:rPr>
              <a:t>Lurie, Ian. “How do I calculate a rolling average?” </a:t>
            </a:r>
            <a:r>
              <a:rPr lang="en-US" sz="2800" i="1" dirty="0">
                <a:latin typeface="Avenir Book" panose="02000503020000020003" pitchFamily="2" charset="0"/>
              </a:rPr>
              <a:t>Portent</a:t>
            </a:r>
            <a:r>
              <a:rPr lang="en-US" sz="2800" dirty="0">
                <a:latin typeface="Avenir Book" panose="02000503020000020003" pitchFamily="2" charset="0"/>
              </a:rPr>
              <a:t>, www.portent.com/blog/analytics/rolling-averages-math-moron.htm. Accessed 4 April 2020.</a:t>
            </a:r>
          </a:p>
          <a:p>
            <a:r>
              <a:rPr lang="en-US" sz="2800" dirty="0">
                <a:latin typeface="Avenir Book" panose="02000503020000020003" pitchFamily="2" charset="0"/>
              </a:rPr>
              <a:t>“Scatter plot.” Wikipedia, Wikimedia Foundation, 29 March 2021, </a:t>
            </a:r>
            <a:r>
              <a:rPr lang="en-US" sz="2800" dirty="0" err="1">
                <a:latin typeface="Avenir Book" panose="02000503020000020003" pitchFamily="2" charset="0"/>
              </a:rPr>
              <a:t>en.wikipedia.org</a:t>
            </a:r>
            <a:r>
              <a:rPr lang="en-US" sz="2800" dirty="0">
                <a:latin typeface="Avenir Book" panose="02000503020000020003" pitchFamily="2" charset="0"/>
              </a:rPr>
              <a:t>/wiki/</a:t>
            </a:r>
            <a:r>
              <a:rPr lang="en-US" sz="2800" dirty="0" err="1">
                <a:latin typeface="Avenir Book" panose="02000503020000020003" pitchFamily="2" charset="0"/>
              </a:rPr>
              <a:t>Scatter_plot</a:t>
            </a:r>
            <a:r>
              <a:rPr lang="en-US" sz="2800" dirty="0">
                <a:latin typeface="Avenir Book" panose="02000503020000020003" pitchFamily="2" charset="0"/>
              </a:rPr>
              <a:t>. Accessed 4 April 2021.</a:t>
            </a:r>
          </a:p>
          <a:p>
            <a:r>
              <a:rPr lang="en-US" sz="2800" dirty="0">
                <a:latin typeface="Avenir Book" panose="02000503020000020003" pitchFamily="2" charset="0"/>
              </a:rPr>
              <a:t>“Standard deviation.” Wikipedia, Wikimedia Foundation, 3 April 2021, </a:t>
            </a:r>
            <a:r>
              <a:rPr lang="en-US" sz="2800" dirty="0" err="1">
                <a:latin typeface="Avenir Book" panose="02000503020000020003" pitchFamily="2" charset="0"/>
              </a:rPr>
              <a:t>en.wikipedia.org</a:t>
            </a:r>
            <a:r>
              <a:rPr lang="en-US" sz="2800" dirty="0">
                <a:latin typeface="Avenir Book" panose="02000503020000020003" pitchFamily="2" charset="0"/>
              </a:rPr>
              <a:t>/wiki/</a:t>
            </a:r>
            <a:r>
              <a:rPr lang="en-US" sz="2800" dirty="0" err="1">
                <a:latin typeface="Avenir Book" panose="02000503020000020003" pitchFamily="2" charset="0"/>
              </a:rPr>
              <a:t>Standard_deviation</a:t>
            </a:r>
            <a:r>
              <a:rPr lang="en-US" sz="2800" dirty="0">
                <a:latin typeface="Avenir Book" panose="02000503020000020003" pitchFamily="2" charset="0"/>
              </a:rPr>
              <a:t>. Accessed 4 April 2021.</a:t>
            </a:r>
          </a:p>
          <a:p>
            <a:r>
              <a:rPr lang="en-US" sz="2800" dirty="0">
                <a:latin typeface="Avenir Book" panose="02000503020000020003" pitchFamily="2" charset="0"/>
              </a:rPr>
              <a:t>“T VALUE TABLE.” </a:t>
            </a:r>
            <a:r>
              <a:rPr lang="en-US" sz="2800" i="1" dirty="0">
                <a:latin typeface="Avenir Book" panose="02000503020000020003" pitchFamily="2" charset="0"/>
              </a:rPr>
              <a:t>T TABLE</a:t>
            </a:r>
            <a:r>
              <a:rPr lang="en-US" sz="2800" dirty="0">
                <a:latin typeface="Avenir Book" panose="02000503020000020003" pitchFamily="2" charset="0"/>
              </a:rPr>
              <a:t>, www.ttable.org/. Accessed 5 April 2021.</a:t>
            </a:r>
          </a:p>
          <a:p>
            <a:r>
              <a:rPr lang="en-US" sz="2800" dirty="0">
                <a:latin typeface="Avenir Book" panose="02000503020000020003" pitchFamily="2" charset="0"/>
              </a:rPr>
              <a:t>“Time Series Analysis.” </a:t>
            </a:r>
            <a:r>
              <a:rPr lang="en-US" sz="2800" i="1" dirty="0" err="1">
                <a:latin typeface="Avenir Book" panose="02000503020000020003" pitchFamily="2" charset="0"/>
              </a:rPr>
              <a:t>StatisticsSolutions</a:t>
            </a:r>
            <a:r>
              <a:rPr lang="en-US" sz="2800" dirty="0">
                <a:latin typeface="Avenir Book" panose="02000503020000020003" pitchFamily="2" charset="0"/>
              </a:rPr>
              <a:t>, www.statisticssolutions.com/time-series-analysis/. Accessed 5 April 2021.</a:t>
            </a:r>
          </a:p>
          <a:p>
            <a:r>
              <a:rPr lang="en-US" sz="2800" dirty="0">
                <a:latin typeface="Avenir Book" panose="02000503020000020003" pitchFamily="2" charset="0"/>
              </a:rPr>
              <a:t>“time series forecasting.” TechTarget: </a:t>
            </a:r>
            <a:r>
              <a:rPr lang="en-US" sz="2800" dirty="0" err="1">
                <a:latin typeface="Avenir Book" panose="02000503020000020003" pitchFamily="2" charset="0"/>
              </a:rPr>
              <a:t>WhatIs.com</a:t>
            </a:r>
            <a:r>
              <a:rPr lang="en-US" sz="2800" dirty="0">
                <a:latin typeface="Avenir Book" panose="02000503020000020003" pitchFamily="2" charset="0"/>
              </a:rPr>
              <a:t>, 1 February 2018, </a:t>
            </a:r>
            <a:r>
              <a:rPr lang="en-US" sz="2800" dirty="0" err="1">
                <a:latin typeface="Avenir Book" panose="02000503020000020003" pitchFamily="2" charset="0"/>
              </a:rPr>
              <a:t>whatis.techtarget.com</a:t>
            </a:r>
            <a:r>
              <a:rPr lang="en-US" sz="2800" dirty="0">
                <a:latin typeface="Avenir Book" panose="02000503020000020003" pitchFamily="2" charset="0"/>
              </a:rPr>
              <a:t>/definition/time-series-forecasting. Accessed 5 April 2021. </a:t>
            </a:r>
          </a:p>
          <a:p>
            <a:r>
              <a:rPr lang="en-US" sz="2800" dirty="0">
                <a:latin typeface="Avenir Book" panose="02000503020000020003" pitchFamily="2" charset="0"/>
              </a:rPr>
              <a:t>“Understanding K-means Clustering with Examples.” </a:t>
            </a:r>
            <a:r>
              <a:rPr lang="en-US" sz="2800" i="1" dirty="0" err="1">
                <a:latin typeface="Avenir Book" panose="02000503020000020003" pitchFamily="2" charset="0"/>
              </a:rPr>
              <a:t>Edureka</a:t>
            </a:r>
            <a:r>
              <a:rPr lang="en-US" sz="2800" dirty="0">
                <a:latin typeface="Avenir Book" panose="02000503020000020003" pitchFamily="2" charset="0"/>
              </a:rPr>
              <a:t>, www.edureka.co/blog/k-means-clustering/. Accessed 5 April 2021.</a:t>
            </a:r>
          </a:p>
          <a:p>
            <a:endParaRPr lang="en-US" sz="1200" dirty="0">
              <a:latin typeface="Avenir Book" panose="02000503020000020003" pitchFamily="2" charset="0"/>
            </a:endParaRPr>
          </a:p>
          <a:p>
            <a:endParaRPr lang="en-US" dirty="0"/>
          </a:p>
        </p:txBody>
      </p:sp>
    </p:spTree>
    <p:extLst>
      <p:ext uri="{BB962C8B-B14F-4D97-AF65-F5344CB8AC3E}">
        <p14:creationId xmlns:p14="http://schemas.microsoft.com/office/powerpoint/2010/main" val="142804898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C381F-50B3-F24B-BAC9-EA33E129CFA0}"/>
              </a:ext>
            </a:extLst>
          </p:cNvPr>
          <p:cNvSpPr>
            <a:spLocks noGrp="1"/>
          </p:cNvSpPr>
          <p:nvPr>
            <p:ph type="title"/>
          </p:nvPr>
        </p:nvSpPr>
        <p:spPr>
          <a:xfrm>
            <a:off x="1637583" y="753228"/>
            <a:ext cx="9613861" cy="1080938"/>
          </a:xfrm>
        </p:spPr>
        <p:txBody>
          <a:bodyPr>
            <a:normAutofit/>
          </a:bodyPr>
          <a:lstStyle/>
          <a:p>
            <a:r>
              <a:rPr lang="en-US" dirty="0">
                <a:latin typeface="Avenir Book" panose="02000503020000020003" pitchFamily="2" charset="0"/>
              </a:rPr>
              <a:t>GITHUB LINKS</a:t>
            </a:r>
          </a:p>
        </p:txBody>
      </p:sp>
      <p:pic>
        <p:nvPicPr>
          <p:cNvPr id="4" name="Picture 3" descr="Icon&#10;&#10;Description automatically generated">
            <a:extLst>
              <a:ext uri="{FF2B5EF4-FFF2-40B4-BE49-F238E27FC236}">
                <a16:creationId xmlns:a16="http://schemas.microsoft.com/office/drawing/2014/main" id="{F9B8C254-D151-6E40-8CB2-D474659CDE2E}"/>
              </a:ext>
            </a:extLst>
          </p:cNvPr>
          <p:cNvPicPr>
            <a:picLocks noChangeAspect="1"/>
          </p:cNvPicPr>
          <p:nvPr/>
        </p:nvPicPr>
        <p:blipFill>
          <a:blip r:embed="rId2"/>
          <a:stretch>
            <a:fillRect/>
          </a:stretch>
        </p:blipFill>
        <p:spPr>
          <a:xfrm>
            <a:off x="255210" y="843466"/>
            <a:ext cx="850222" cy="900462"/>
          </a:xfrm>
          <a:prstGeom prst="rect">
            <a:avLst/>
          </a:prstGeom>
        </p:spPr>
      </p:pic>
      <p:sp>
        <p:nvSpPr>
          <p:cNvPr id="5" name="Content Placeholder 4">
            <a:extLst>
              <a:ext uri="{FF2B5EF4-FFF2-40B4-BE49-F238E27FC236}">
                <a16:creationId xmlns:a16="http://schemas.microsoft.com/office/drawing/2014/main" id="{8BE3F909-BE36-A041-8160-65478C1D5609}"/>
              </a:ext>
            </a:extLst>
          </p:cNvPr>
          <p:cNvSpPr>
            <a:spLocks noGrp="1"/>
          </p:cNvSpPr>
          <p:nvPr>
            <p:ph idx="1"/>
          </p:nvPr>
        </p:nvSpPr>
        <p:spPr>
          <a:xfrm>
            <a:off x="255210" y="2415218"/>
            <a:ext cx="10571123" cy="4239582"/>
          </a:xfrm>
        </p:spPr>
        <p:txBody>
          <a:bodyPr>
            <a:normAutofit fontScale="55000" lnSpcReduction="20000"/>
          </a:bodyPr>
          <a:lstStyle/>
          <a:p>
            <a:pPr>
              <a:buFont typeface="Wingdings" pitchFamily="2" charset="2"/>
              <a:buChar char="§"/>
            </a:pPr>
            <a:r>
              <a:rPr lang="en-US" sz="3300" dirty="0">
                <a:latin typeface="Avenir Book" panose="02000503020000020003" pitchFamily="2" charset="0"/>
              </a:rPr>
              <a:t>PERFORMANCE REPORTS</a:t>
            </a:r>
            <a:endParaRPr lang="en-US" sz="3300" dirty="0">
              <a:latin typeface="Avenir Book" panose="02000503020000020003" pitchFamily="2" charset="0"/>
              <a:hlinkClick r:id="rId3">
                <a:extLst>
                  <a:ext uri="{A12FA001-AC4F-418D-AE19-62706E023703}">
                    <ahyp:hlinkClr xmlns:ahyp="http://schemas.microsoft.com/office/drawing/2018/hyperlinkcolor" val="tx"/>
                  </a:ext>
                </a:extLst>
              </a:hlinkClick>
            </a:endParaRPr>
          </a:p>
          <a:p>
            <a:pPr lvl="1"/>
            <a:r>
              <a:rPr lang="en-US" u="sng" dirty="0">
                <a:latin typeface="Avenir Book" panose="02000503020000020003" pitchFamily="2" charset="0"/>
                <a:hlinkClick r:id="rId3">
                  <a:extLst>
                    <a:ext uri="{A12FA001-AC4F-418D-AE19-62706E023703}">
                      <ahyp:hlinkClr xmlns:ahyp="http://schemas.microsoft.com/office/drawing/2018/hyperlinkcolor" val="tx"/>
                    </a:ext>
                  </a:extLst>
                </a:hlinkClick>
              </a:rPr>
              <a:t>https://github.com/Juan-Moctezuma/Amazon-Flex_Data_Project/tree/main/Amazon_Official_Performance_Evidence</a:t>
            </a:r>
            <a:r>
              <a:rPr lang="en-US" u="sng" dirty="0">
                <a:latin typeface="Avenir Book" panose="02000503020000020003" pitchFamily="2" charset="0"/>
              </a:rPr>
              <a:t>/</a:t>
            </a:r>
          </a:p>
          <a:p>
            <a:pPr>
              <a:buFont typeface="Wingdings" pitchFamily="2" charset="2"/>
              <a:buChar char="§"/>
            </a:pPr>
            <a:r>
              <a:rPr lang="en-US" sz="3300" dirty="0">
                <a:latin typeface="Avenir Book" panose="02000503020000020003" pitchFamily="2" charset="0"/>
              </a:rPr>
              <a:t>DATA ENGINEERING</a:t>
            </a:r>
            <a:endParaRPr lang="en-US" sz="3300" dirty="0">
              <a:solidFill>
                <a:srgbClr val="4BF7ED"/>
              </a:solidFill>
              <a:latin typeface="Avenir Book" panose="02000503020000020003" pitchFamily="2" charset="0"/>
              <a:hlinkClick r:id="rId4">
                <a:extLst>
                  <a:ext uri="{A12FA001-AC4F-418D-AE19-62706E023703}">
                    <ahyp:hlinkClr xmlns:ahyp="http://schemas.microsoft.com/office/drawing/2018/hyperlinkcolor" val="tx"/>
                  </a:ext>
                </a:extLst>
              </a:hlinkClick>
            </a:endParaRPr>
          </a:p>
          <a:p>
            <a:pPr lvl="1"/>
            <a:r>
              <a:rPr lang="en-US" dirty="0">
                <a:latin typeface="Avenir Book" panose="02000503020000020003" pitchFamily="2" charset="0"/>
                <a:hlinkClick r:id="rId4">
                  <a:extLst>
                    <a:ext uri="{A12FA001-AC4F-418D-AE19-62706E023703}">
                      <ahyp:hlinkClr xmlns:ahyp="http://schemas.microsoft.com/office/drawing/2018/hyperlinkcolor" val="tx"/>
                    </a:ext>
                  </a:extLst>
                </a:hlinkClick>
              </a:rPr>
              <a:t>https://github.com/Juan-Moctezuma/Amazon-Flex_Data_Project/blob/main/DATA_ENGINEERING/ETL_Data_Pipeline/Extract-Transform-Load_Pipe.ipynb</a:t>
            </a:r>
            <a:endParaRPr lang="en-US" dirty="0">
              <a:latin typeface="Avenir Book" panose="02000503020000020003" pitchFamily="2" charset="0"/>
            </a:endParaRPr>
          </a:p>
          <a:p>
            <a:pPr lvl="1"/>
            <a:r>
              <a:rPr lang="en-US" dirty="0">
                <a:latin typeface="Avenir Book" panose="02000503020000020003" pitchFamily="2" charset="0"/>
                <a:hlinkClick r:id="rId5">
                  <a:extLst>
                    <a:ext uri="{A12FA001-AC4F-418D-AE19-62706E023703}">
                      <ahyp:hlinkClr xmlns:ahyp="http://schemas.microsoft.com/office/drawing/2018/hyperlinkcolor" val="tx"/>
                    </a:ext>
                  </a:extLst>
                </a:hlinkClick>
              </a:rPr>
              <a:t>https://github.com/Juan-Moctezuma/Amazon-Flex_Data_Project/blob/main/DATA_ENGINEERING/API/API_RESULTS/API_Results.pdf</a:t>
            </a:r>
            <a:endParaRPr lang="en-US" dirty="0">
              <a:latin typeface="Avenir Book" panose="02000503020000020003" pitchFamily="2" charset="0"/>
            </a:endParaRPr>
          </a:p>
          <a:p>
            <a:pPr>
              <a:buFont typeface="Wingdings" pitchFamily="2" charset="2"/>
              <a:buChar char="§"/>
            </a:pPr>
            <a:r>
              <a:rPr lang="en-US" sz="3300" dirty="0">
                <a:latin typeface="Avenir Book" panose="02000503020000020003" pitchFamily="2" charset="0"/>
              </a:rPr>
              <a:t>DATA SCIENCE &amp; ANALYTICS DASHBOARDS </a:t>
            </a:r>
          </a:p>
          <a:p>
            <a:pPr lvl="1"/>
            <a:r>
              <a:rPr lang="en-US" dirty="0">
                <a:latin typeface="Avenir Book" panose="02000503020000020003" pitchFamily="2" charset="0"/>
                <a:hlinkClick r:id="rId6">
                  <a:extLst>
                    <a:ext uri="{A12FA001-AC4F-418D-AE19-62706E023703}">
                      <ahyp:hlinkClr xmlns:ahyp="http://schemas.microsoft.com/office/drawing/2018/hyperlinkcolor" val="tx"/>
                    </a:ext>
                  </a:extLst>
                </a:hlinkClick>
              </a:rPr>
              <a:t>https://github.com/Juan-Moctezuma/Amazon-Flex_Data_Project/blob/main/DATA_SCIENCE/DASHBOARD/Data_Science-Dashboard.ipynb</a:t>
            </a:r>
            <a:endParaRPr lang="en-US" dirty="0">
              <a:latin typeface="Avenir Book" panose="02000503020000020003" pitchFamily="2" charset="0"/>
            </a:endParaRPr>
          </a:p>
          <a:p>
            <a:pPr lvl="1"/>
            <a:r>
              <a:rPr lang="en-US" dirty="0">
                <a:latin typeface="Avenir Book" panose="02000503020000020003" pitchFamily="2" charset="0"/>
                <a:hlinkClick r:id="rId7">
                  <a:extLst>
                    <a:ext uri="{A12FA001-AC4F-418D-AE19-62706E023703}">
                      <ahyp:hlinkClr xmlns:ahyp="http://schemas.microsoft.com/office/drawing/2018/hyperlinkcolor" val="tx"/>
                    </a:ext>
                  </a:extLst>
                </a:hlinkClick>
              </a:rPr>
              <a:t>https://github.com/Juan-Moctezuma/Amazon-Flex_Data_Project/blob/main/DATA_SCIENCE/DASHBOARD/KPI_and_Fuel_Metrics.ipynb</a:t>
            </a:r>
            <a:endParaRPr lang="en-US" dirty="0">
              <a:latin typeface="Avenir Book" panose="02000503020000020003" pitchFamily="2" charset="0"/>
            </a:endParaRPr>
          </a:p>
          <a:p>
            <a:pPr>
              <a:buFont typeface="Wingdings" pitchFamily="2" charset="2"/>
              <a:buChar char="§"/>
            </a:pPr>
            <a:r>
              <a:rPr lang="en-US" sz="3300" dirty="0">
                <a:latin typeface="Avenir Book" panose="02000503020000020003" pitchFamily="2" charset="0"/>
              </a:rPr>
              <a:t>DATA SCIENCE TECHNIQUES</a:t>
            </a:r>
          </a:p>
          <a:p>
            <a:pPr lvl="1"/>
            <a:r>
              <a:rPr lang="en-US" dirty="0">
                <a:latin typeface="Avenir Book" panose="02000503020000020003" pitchFamily="2" charset="0"/>
                <a:hlinkClick r:id="rId8">
                  <a:extLst>
                    <a:ext uri="{A12FA001-AC4F-418D-AE19-62706E023703}">
                      <ahyp:hlinkClr xmlns:ahyp="http://schemas.microsoft.com/office/drawing/2018/hyperlinkcolor" val="tx"/>
                    </a:ext>
                  </a:extLst>
                </a:hlinkClick>
              </a:rPr>
              <a:t>https://github.com/Juan-Moctezuma/Amazon-Flex_Data_Project/blob/main/DATA_SCIENCE/DS_TECHNIQUES/Time_Series.ipynb</a:t>
            </a:r>
            <a:endParaRPr lang="en-US" dirty="0">
              <a:latin typeface="Avenir Book" panose="02000503020000020003" pitchFamily="2" charset="0"/>
            </a:endParaRPr>
          </a:p>
          <a:p>
            <a:pPr lvl="1"/>
            <a:r>
              <a:rPr lang="en-US" dirty="0">
                <a:latin typeface="Avenir Book" panose="02000503020000020003" pitchFamily="2" charset="0"/>
                <a:hlinkClick r:id="rId9">
                  <a:extLst>
                    <a:ext uri="{A12FA001-AC4F-418D-AE19-62706E023703}">
                      <ahyp:hlinkClr xmlns:ahyp="http://schemas.microsoft.com/office/drawing/2018/hyperlinkcolor" val="tx"/>
                    </a:ext>
                  </a:extLst>
                </a:hlinkClick>
              </a:rPr>
              <a:t>https://github.com/Juan-Moctezuma/Amazon-Flex_Data_Project/blob/main/DATA_SCIENCE/DS_TECHNIQUES/Linear_Regression.ipynb</a:t>
            </a:r>
            <a:endParaRPr lang="en-US" dirty="0">
              <a:latin typeface="Avenir Book" panose="02000503020000020003" pitchFamily="2" charset="0"/>
            </a:endParaRPr>
          </a:p>
          <a:p>
            <a:pPr lvl="1"/>
            <a:r>
              <a:rPr lang="en-US" dirty="0">
                <a:latin typeface="Avenir Book" panose="02000503020000020003" pitchFamily="2" charset="0"/>
                <a:hlinkClick r:id="rId10">
                  <a:extLst>
                    <a:ext uri="{A12FA001-AC4F-418D-AE19-62706E023703}">
                      <ahyp:hlinkClr xmlns:ahyp="http://schemas.microsoft.com/office/drawing/2018/hyperlinkcolor" val="tx"/>
                    </a:ext>
                  </a:extLst>
                </a:hlinkClick>
              </a:rPr>
              <a:t>https://github.com/Juan-Moctezuma/Amazon-Flex_Data_Project/blob/main/DATA_SCIENCE/DS_TECHNIQUES/Logistic_Regression.ipynb</a:t>
            </a:r>
            <a:endParaRPr lang="en-US" dirty="0">
              <a:latin typeface="Avenir Book" panose="02000503020000020003" pitchFamily="2" charset="0"/>
            </a:endParaRPr>
          </a:p>
          <a:p>
            <a:pPr lvl="1"/>
            <a:r>
              <a:rPr lang="en-US" dirty="0">
                <a:latin typeface="Avenir Book" panose="02000503020000020003" pitchFamily="2" charset="0"/>
                <a:hlinkClick r:id="rId11">
                  <a:extLst>
                    <a:ext uri="{A12FA001-AC4F-418D-AE19-62706E023703}">
                      <ahyp:hlinkClr xmlns:ahyp="http://schemas.microsoft.com/office/drawing/2018/hyperlinkcolor" val="tx"/>
                    </a:ext>
                  </a:extLst>
                </a:hlinkClick>
              </a:rPr>
              <a:t>https://github.com/Juan-Moctezuma/Amazon-Flex_Data_Project/blob/main/DATA_SCIENCE/DS_TECHNIQUES/Hypothesis_Testing.ipynb</a:t>
            </a:r>
            <a:endParaRPr lang="en-US" dirty="0">
              <a:latin typeface="Avenir Book" panose="02000503020000020003" pitchFamily="2" charset="0"/>
            </a:endParaRPr>
          </a:p>
          <a:p>
            <a:pPr lvl="1"/>
            <a:r>
              <a:rPr lang="en-US" dirty="0">
                <a:latin typeface="Avenir Book" panose="02000503020000020003" pitchFamily="2" charset="0"/>
                <a:hlinkClick r:id="rId12">
                  <a:extLst>
                    <a:ext uri="{A12FA001-AC4F-418D-AE19-62706E023703}">
                      <ahyp:hlinkClr xmlns:ahyp="http://schemas.microsoft.com/office/drawing/2018/hyperlinkcolor" val="tx"/>
                    </a:ext>
                  </a:extLst>
                </a:hlinkClick>
              </a:rPr>
              <a:t>https://github.com/Juan-Moctezuma/Amazon-Flex_Data_Project/blob/main/DATA_SCIENCE/DS_TECHNIQUES/Clustering_Analysis.ipynb</a:t>
            </a:r>
            <a:endParaRPr lang="en-US" dirty="0">
              <a:latin typeface="Avenir Book" panose="02000503020000020003" pitchFamily="2" charset="0"/>
            </a:endParaRPr>
          </a:p>
          <a:p>
            <a:endParaRPr lang="en-US" dirty="0"/>
          </a:p>
          <a:p>
            <a:endParaRPr lang="en-US" dirty="0"/>
          </a:p>
          <a:p>
            <a:endParaRPr lang="en-US" dirty="0"/>
          </a:p>
        </p:txBody>
      </p:sp>
      <p:pic>
        <p:nvPicPr>
          <p:cNvPr id="10" name="Picture 9" descr="Icon&#10;&#10;Description automatically generated">
            <a:extLst>
              <a:ext uri="{FF2B5EF4-FFF2-40B4-BE49-F238E27FC236}">
                <a16:creationId xmlns:a16="http://schemas.microsoft.com/office/drawing/2014/main" id="{631F576A-2118-7E4F-AEC7-81DF03A115AA}"/>
              </a:ext>
            </a:extLst>
          </p:cNvPr>
          <p:cNvPicPr>
            <a:picLocks noChangeAspect="1"/>
          </p:cNvPicPr>
          <p:nvPr/>
        </p:nvPicPr>
        <p:blipFill>
          <a:blip r:embed="rId13"/>
          <a:stretch>
            <a:fillRect/>
          </a:stretch>
        </p:blipFill>
        <p:spPr>
          <a:xfrm>
            <a:off x="5586789" y="5636378"/>
            <a:ext cx="1018422" cy="1018422"/>
          </a:xfrm>
          <a:prstGeom prst="rect">
            <a:avLst/>
          </a:prstGeom>
        </p:spPr>
      </p:pic>
    </p:spTree>
    <p:extLst>
      <p:ext uri="{BB962C8B-B14F-4D97-AF65-F5344CB8AC3E}">
        <p14:creationId xmlns:p14="http://schemas.microsoft.com/office/powerpoint/2010/main" val="35287705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C381F-50B3-F24B-BAC9-EA33E129CFA0}"/>
              </a:ext>
            </a:extLst>
          </p:cNvPr>
          <p:cNvSpPr>
            <a:spLocks noGrp="1"/>
          </p:cNvSpPr>
          <p:nvPr>
            <p:ph type="title"/>
          </p:nvPr>
        </p:nvSpPr>
        <p:spPr>
          <a:xfrm>
            <a:off x="1637583" y="753228"/>
            <a:ext cx="9613861" cy="1080938"/>
          </a:xfrm>
        </p:spPr>
        <p:txBody>
          <a:bodyPr/>
          <a:lstStyle/>
          <a:p>
            <a:r>
              <a:rPr lang="en-US" dirty="0">
                <a:latin typeface="Avenir Book" panose="02000503020000020003" pitchFamily="2" charset="0"/>
              </a:rPr>
              <a:t>Thank You for Your Attention!</a:t>
            </a:r>
          </a:p>
        </p:txBody>
      </p:sp>
      <p:pic>
        <p:nvPicPr>
          <p:cNvPr id="4" name="Picture 3" descr="Icon&#10;&#10;Description automatically generated">
            <a:extLst>
              <a:ext uri="{FF2B5EF4-FFF2-40B4-BE49-F238E27FC236}">
                <a16:creationId xmlns:a16="http://schemas.microsoft.com/office/drawing/2014/main" id="{F9B8C254-D151-6E40-8CB2-D474659CDE2E}"/>
              </a:ext>
            </a:extLst>
          </p:cNvPr>
          <p:cNvPicPr>
            <a:picLocks noChangeAspect="1"/>
          </p:cNvPicPr>
          <p:nvPr/>
        </p:nvPicPr>
        <p:blipFill>
          <a:blip r:embed="rId2"/>
          <a:stretch>
            <a:fillRect/>
          </a:stretch>
        </p:blipFill>
        <p:spPr>
          <a:xfrm>
            <a:off x="255210" y="843466"/>
            <a:ext cx="850222" cy="900462"/>
          </a:xfrm>
          <a:prstGeom prst="rect">
            <a:avLst/>
          </a:prstGeom>
        </p:spPr>
      </p:pic>
      <p:pic>
        <p:nvPicPr>
          <p:cNvPr id="8" name="Picture 7" descr="A picture containing text, tableware, dishware&#10;&#10;Description automatically generated">
            <a:extLst>
              <a:ext uri="{FF2B5EF4-FFF2-40B4-BE49-F238E27FC236}">
                <a16:creationId xmlns:a16="http://schemas.microsoft.com/office/drawing/2014/main" id="{2B7E6672-F4DE-5944-B28F-0E80DBF10B98}"/>
              </a:ext>
            </a:extLst>
          </p:cNvPr>
          <p:cNvPicPr>
            <a:picLocks noChangeAspect="1"/>
          </p:cNvPicPr>
          <p:nvPr/>
        </p:nvPicPr>
        <p:blipFill>
          <a:blip r:embed="rId3"/>
          <a:stretch>
            <a:fillRect/>
          </a:stretch>
        </p:blipFill>
        <p:spPr>
          <a:xfrm>
            <a:off x="3905256" y="4514753"/>
            <a:ext cx="4381487" cy="1847947"/>
          </a:xfrm>
          <a:prstGeom prst="rect">
            <a:avLst/>
          </a:prstGeom>
        </p:spPr>
      </p:pic>
      <p:sp>
        <p:nvSpPr>
          <p:cNvPr id="14" name="TextBox 13">
            <a:extLst>
              <a:ext uri="{FF2B5EF4-FFF2-40B4-BE49-F238E27FC236}">
                <a16:creationId xmlns:a16="http://schemas.microsoft.com/office/drawing/2014/main" id="{5C1094EA-DB3E-2145-8824-C2867C5B911A}"/>
              </a:ext>
            </a:extLst>
          </p:cNvPr>
          <p:cNvSpPr txBox="1"/>
          <p:nvPr/>
        </p:nvSpPr>
        <p:spPr>
          <a:xfrm>
            <a:off x="1510974" y="2452650"/>
            <a:ext cx="9372926" cy="2062103"/>
          </a:xfrm>
          <a:prstGeom prst="rect">
            <a:avLst/>
          </a:prstGeom>
          <a:noFill/>
        </p:spPr>
        <p:txBody>
          <a:bodyPr wrap="square" rtlCol="0">
            <a:spAutoFit/>
          </a:bodyPr>
          <a:lstStyle/>
          <a:p>
            <a:r>
              <a:rPr lang="en-US" sz="3600" i="1" dirty="0">
                <a:latin typeface="Avenir Book" panose="02000503020000020003" pitchFamily="2" charset="0"/>
              </a:rPr>
              <a:t>“A brand for a company is like a reputation for a person. You earn reputation by trying to do hard things well.” – Jeff Bezos</a:t>
            </a:r>
          </a:p>
          <a:p>
            <a:endParaRPr lang="en-US" sz="2000" i="1" dirty="0">
              <a:latin typeface="Avenir Book" panose="02000503020000020003" pitchFamily="2" charset="0"/>
            </a:endParaRPr>
          </a:p>
        </p:txBody>
      </p:sp>
    </p:spTree>
    <p:extLst>
      <p:ext uri="{BB962C8B-B14F-4D97-AF65-F5344CB8AC3E}">
        <p14:creationId xmlns:p14="http://schemas.microsoft.com/office/powerpoint/2010/main" val="32394134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C381F-50B3-F24B-BAC9-EA33E129CFA0}"/>
              </a:ext>
            </a:extLst>
          </p:cNvPr>
          <p:cNvSpPr>
            <a:spLocks noGrp="1"/>
          </p:cNvSpPr>
          <p:nvPr>
            <p:ph type="title"/>
          </p:nvPr>
        </p:nvSpPr>
        <p:spPr>
          <a:xfrm>
            <a:off x="1637583" y="753228"/>
            <a:ext cx="9613861" cy="1080938"/>
          </a:xfrm>
        </p:spPr>
        <p:txBody>
          <a:bodyPr>
            <a:normAutofit/>
          </a:bodyPr>
          <a:lstStyle/>
          <a:p>
            <a:r>
              <a:rPr lang="en-US" dirty="0">
                <a:latin typeface="Avenir Book" panose="02000503020000020003" pitchFamily="2" charset="0"/>
              </a:rPr>
              <a:t>How is Raw Data Organized? (Part I)</a:t>
            </a:r>
          </a:p>
        </p:txBody>
      </p:sp>
      <p:pic>
        <p:nvPicPr>
          <p:cNvPr id="4" name="Picture 3" descr="Icon&#10;&#10;Description automatically generated">
            <a:extLst>
              <a:ext uri="{FF2B5EF4-FFF2-40B4-BE49-F238E27FC236}">
                <a16:creationId xmlns:a16="http://schemas.microsoft.com/office/drawing/2014/main" id="{F9B8C254-D151-6E40-8CB2-D474659CDE2E}"/>
              </a:ext>
            </a:extLst>
          </p:cNvPr>
          <p:cNvPicPr>
            <a:picLocks noChangeAspect="1"/>
          </p:cNvPicPr>
          <p:nvPr/>
        </p:nvPicPr>
        <p:blipFill>
          <a:blip r:embed="rId2"/>
          <a:stretch>
            <a:fillRect/>
          </a:stretch>
        </p:blipFill>
        <p:spPr>
          <a:xfrm>
            <a:off x="255210" y="843466"/>
            <a:ext cx="850222" cy="900462"/>
          </a:xfrm>
          <a:prstGeom prst="rect">
            <a:avLst/>
          </a:prstGeom>
        </p:spPr>
      </p:pic>
      <p:sp>
        <p:nvSpPr>
          <p:cNvPr id="5" name="Content Placeholder 5">
            <a:extLst>
              <a:ext uri="{FF2B5EF4-FFF2-40B4-BE49-F238E27FC236}">
                <a16:creationId xmlns:a16="http://schemas.microsoft.com/office/drawing/2014/main" id="{0C7CD6ED-E0EB-CC4E-B5D6-846AF26DA305}"/>
              </a:ext>
            </a:extLst>
          </p:cNvPr>
          <p:cNvSpPr>
            <a:spLocks noGrp="1"/>
          </p:cNvSpPr>
          <p:nvPr>
            <p:ph idx="1"/>
          </p:nvPr>
        </p:nvSpPr>
        <p:spPr>
          <a:xfrm>
            <a:off x="680321" y="2336873"/>
            <a:ext cx="10571123" cy="3599316"/>
          </a:xfrm>
        </p:spPr>
        <p:txBody>
          <a:bodyPr>
            <a:noAutofit/>
          </a:bodyPr>
          <a:lstStyle/>
          <a:p>
            <a:r>
              <a:rPr lang="en-US" sz="2200" dirty="0">
                <a:latin typeface="Avenir Book" panose="02000503020000020003" pitchFamily="2" charset="0"/>
              </a:rPr>
              <a:t>The following represents the columns A – D </a:t>
            </a:r>
            <a:r>
              <a:rPr lang="en-US" sz="2200" i="1" dirty="0">
                <a:latin typeface="Avenir Book" panose="02000503020000020003" pitchFamily="2" charset="0"/>
              </a:rPr>
              <a:t>(From </a:t>
            </a:r>
            <a:r>
              <a:rPr lang="en-US" sz="1800" i="1" dirty="0">
                <a:latin typeface="Avenir Book" panose="02000503020000020003" pitchFamily="2" charset="0"/>
              </a:rPr>
              <a:t>AMAZON-FLEX_RAW_DATA</a:t>
            </a:r>
            <a:r>
              <a:rPr lang="en-US" sz="2200" i="1" dirty="0">
                <a:latin typeface="Avenir Book" panose="02000503020000020003" pitchFamily="2" charset="0"/>
              </a:rPr>
              <a:t>).</a:t>
            </a:r>
            <a:r>
              <a:rPr lang="en-US" sz="2200" dirty="0">
                <a:latin typeface="Avenir Book" panose="02000503020000020003" pitchFamily="2" charset="0"/>
              </a:rPr>
              <a:t> Information related with these headers is stored on Amazon’s platform:</a:t>
            </a:r>
          </a:p>
          <a:p>
            <a:pPr marL="800100" lvl="1" indent="-342900">
              <a:lnSpc>
                <a:spcPct val="200000"/>
              </a:lnSpc>
              <a:buFont typeface="+mj-lt"/>
              <a:buAutoNum type="alphaUcPeriod"/>
            </a:pPr>
            <a:r>
              <a:rPr lang="en-US" sz="1400" dirty="0">
                <a:latin typeface="Avenir Book" panose="02000503020000020003" pitchFamily="2" charset="0"/>
              </a:rPr>
              <a:t>DATE: Day in which the block was performed.</a:t>
            </a:r>
          </a:p>
          <a:p>
            <a:pPr marL="800100" lvl="1" indent="-342900">
              <a:lnSpc>
                <a:spcPct val="200000"/>
              </a:lnSpc>
              <a:buFont typeface="+mj-lt"/>
              <a:buAutoNum type="alphaUcPeriod"/>
            </a:pPr>
            <a:r>
              <a:rPr lang="en-US" sz="1400" dirty="0">
                <a:latin typeface="Avenir Book" panose="02000503020000020003" pitchFamily="2" charset="0"/>
              </a:rPr>
              <a:t>WAREHOUSE: Shift’s starting point where packages are scanned and loaded or collected.</a:t>
            </a:r>
          </a:p>
          <a:p>
            <a:pPr marL="800100" lvl="1" indent="-342900">
              <a:lnSpc>
                <a:spcPct val="200000"/>
              </a:lnSpc>
              <a:buFont typeface="+mj-lt"/>
              <a:buAutoNum type="alphaUcPeriod"/>
            </a:pPr>
            <a:r>
              <a:rPr lang="en-US" sz="1400" dirty="0">
                <a:latin typeface="Avenir Book" panose="02000503020000020003" pitchFamily="2" charset="0"/>
              </a:rPr>
              <a:t>START_TIME: Starting point for selected blocks or shifts.</a:t>
            </a:r>
          </a:p>
          <a:p>
            <a:pPr marL="800100" lvl="1" indent="-342900">
              <a:lnSpc>
                <a:spcPct val="200000"/>
              </a:lnSpc>
              <a:buFont typeface="+mj-lt"/>
              <a:buAutoNum type="alphaUcPeriod"/>
            </a:pPr>
            <a:r>
              <a:rPr lang="en-US" sz="1400" dirty="0">
                <a:latin typeface="Avenir Book" panose="02000503020000020003" pitchFamily="2" charset="0"/>
              </a:rPr>
              <a:t>SHIFT_DURATION_HR: How many hours did the shift last according to the contractor.</a:t>
            </a:r>
          </a:p>
          <a:p>
            <a:pPr marL="457200" lvl="1" indent="0">
              <a:buNone/>
            </a:pPr>
            <a:endParaRPr lang="en-US" sz="1400" dirty="0">
              <a:latin typeface="Avenir Book" panose="02000503020000020003" pitchFamily="2" charset="0"/>
            </a:endParaRPr>
          </a:p>
        </p:txBody>
      </p:sp>
      <p:pic>
        <p:nvPicPr>
          <p:cNvPr id="9" name="Picture 8" descr="A picture containing LEGO, toy&#10;&#10;Description automatically generated">
            <a:extLst>
              <a:ext uri="{FF2B5EF4-FFF2-40B4-BE49-F238E27FC236}">
                <a16:creationId xmlns:a16="http://schemas.microsoft.com/office/drawing/2014/main" id="{75B97298-7C5A-474C-8582-CC76359632D1}"/>
              </a:ext>
            </a:extLst>
          </p:cNvPr>
          <p:cNvPicPr>
            <a:picLocks noChangeAspect="1"/>
          </p:cNvPicPr>
          <p:nvPr/>
        </p:nvPicPr>
        <p:blipFill>
          <a:blip r:embed="rId3"/>
          <a:stretch>
            <a:fillRect/>
          </a:stretch>
        </p:blipFill>
        <p:spPr>
          <a:xfrm>
            <a:off x="4692316" y="4923224"/>
            <a:ext cx="1769444" cy="1849069"/>
          </a:xfrm>
          <a:prstGeom prst="rect">
            <a:avLst/>
          </a:prstGeom>
        </p:spPr>
      </p:pic>
    </p:spTree>
    <p:extLst>
      <p:ext uri="{BB962C8B-B14F-4D97-AF65-F5344CB8AC3E}">
        <p14:creationId xmlns:p14="http://schemas.microsoft.com/office/powerpoint/2010/main" val="26651078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C381F-50B3-F24B-BAC9-EA33E129CFA0}"/>
              </a:ext>
            </a:extLst>
          </p:cNvPr>
          <p:cNvSpPr>
            <a:spLocks noGrp="1"/>
          </p:cNvSpPr>
          <p:nvPr>
            <p:ph type="title"/>
          </p:nvPr>
        </p:nvSpPr>
        <p:spPr>
          <a:xfrm>
            <a:off x="1637583" y="753228"/>
            <a:ext cx="9613861" cy="1080938"/>
          </a:xfrm>
        </p:spPr>
        <p:txBody>
          <a:bodyPr>
            <a:normAutofit/>
          </a:bodyPr>
          <a:lstStyle/>
          <a:p>
            <a:r>
              <a:rPr lang="en-US" dirty="0">
                <a:latin typeface="Avenir Book" panose="02000503020000020003" pitchFamily="2" charset="0"/>
              </a:rPr>
              <a:t>How is Raw Data Organized? (Part II)</a:t>
            </a:r>
          </a:p>
        </p:txBody>
      </p:sp>
      <p:pic>
        <p:nvPicPr>
          <p:cNvPr id="4" name="Picture 3" descr="Icon&#10;&#10;Description automatically generated">
            <a:extLst>
              <a:ext uri="{FF2B5EF4-FFF2-40B4-BE49-F238E27FC236}">
                <a16:creationId xmlns:a16="http://schemas.microsoft.com/office/drawing/2014/main" id="{F9B8C254-D151-6E40-8CB2-D474659CDE2E}"/>
              </a:ext>
            </a:extLst>
          </p:cNvPr>
          <p:cNvPicPr>
            <a:picLocks noChangeAspect="1"/>
          </p:cNvPicPr>
          <p:nvPr/>
        </p:nvPicPr>
        <p:blipFill>
          <a:blip r:embed="rId2"/>
          <a:stretch>
            <a:fillRect/>
          </a:stretch>
        </p:blipFill>
        <p:spPr>
          <a:xfrm>
            <a:off x="255210" y="843466"/>
            <a:ext cx="850222" cy="900462"/>
          </a:xfrm>
          <a:prstGeom prst="rect">
            <a:avLst/>
          </a:prstGeom>
        </p:spPr>
      </p:pic>
      <p:sp>
        <p:nvSpPr>
          <p:cNvPr id="5" name="Content Placeholder 5">
            <a:extLst>
              <a:ext uri="{FF2B5EF4-FFF2-40B4-BE49-F238E27FC236}">
                <a16:creationId xmlns:a16="http://schemas.microsoft.com/office/drawing/2014/main" id="{0C7CD6ED-E0EB-CC4E-B5D6-846AF26DA305}"/>
              </a:ext>
            </a:extLst>
          </p:cNvPr>
          <p:cNvSpPr>
            <a:spLocks noGrp="1"/>
          </p:cNvSpPr>
          <p:nvPr>
            <p:ph idx="1"/>
          </p:nvPr>
        </p:nvSpPr>
        <p:spPr>
          <a:xfrm>
            <a:off x="680321" y="2336873"/>
            <a:ext cx="9801412" cy="3599316"/>
          </a:xfrm>
        </p:spPr>
        <p:txBody>
          <a:bodyPr>
            <a:noAutofit/>
          </a:bodyPr>
          <a:lstStyle/>
          <a:p>
            <a:r>
              <a:rPr lang="en-US" sz="2200" dirty="0">
                <a:latin typeface="Avenir Book" panose="02000503020000020003" pitchFamily="2" charset="0"/>
              </a:rPr>
              <a:t>The following represents the columns E – H </a:t>
            </a:r>
            <a:r>
              <a:rPr lang="en-US" sz="2200" i="1" dirty="0">
                <a:latin typeface="Avenir Book" panose="02000503020000020003" pitchFamily="2" charset="0"/>
              </a:rPr>
              <a:t>(From</a:t>
            </a:r>
            <a:r>
              <a:rPr lang="en-US" sz="1600" i="1" dirty="0">
                <a:latin typeface="Avenir Book" panose="02000503020000020003" pitchFamily="2" charset="0"/>
              </a:rPr>
              <a:t> </a:t>
            </a:r>
            <a:r>
              <a:rPr lang="en-US" sz="1800" i="1" dirty="0">
                <a:latin typeface="Avenir Book" panose="02000503020000020003" pitchFamily="2" charset="0"/>
              </a:rPr>
              <a:t>AMAZON-FLEX_RAW_DATA</a:t>
            </a:r>
            <a:r>
              <a:rPr lang="en-US" sz="2200" i="1" dirty="0">
                <a:latin typeface="Avenir Book" panose="02000503020000020003" pitchFamily="2" charset="0"/>
              </a:rPr>
              <a:t>)</a:t>
            </a:r>
            <a:r>
              <a:rPr lang="en-US" sz="2200" dirty="0">
                <a:latin typeface="Avenir Book" panose="02000503020000020003" pitchFamily="2" charset="0"/>
              </a:rPr>
              <a:t>. Information related to these headers is directly related to vehicle and mileage data:</a:t>
            </a:r>
          </a:p>
          <a:p>
            <a:pPr marL="800100" lvl="1" indent="-342900">
              <a:lnSpc>
                <a:spcPct val="200000"/>
              </a:lnSpc>
              <a:buFont typeface="+mj-lt"/>
              <a:buAutoNum type="alphaUcPeriod" startAt="5"/>
            </a:pPr>
            <a:r>
              <a:rPr lang="en-US" sz="1400" dirty="0">
                <a:latin typeface="Avenir Book" panose="02000503020000020003" pitchFamily="2" charset="0"/>
              </a:rPr>
              <a:t>OPERATING_VEHICLE: Car used during block.</a:t>
            </a:r>
          </a:p>
          <a:p>
            <a:pPr marL="800100" lvl="1" indent="-342900">
              <a:lnSpc>
                <a:spcPct val="200000"/>
              </a:lnSpc>
              <a:buFont typeface="+mj-lt"/>
              <a:buAutoNum type="alphaUcPeriod" startAt="5"/>
            </a:pPr>
            <a:r>
              <a:rPr lang="en-US" sz="1400" dirty="0">
                <a:latin typeface="Avenir Book" panose="02000503020000020003" pitchFamily="2" charset="0"/>
              </a:rPr>
              <a:t>STARTING_MILEAGE: Vehicle’s mileage recorded at starting time.</a:t>
            </a:r>
          </a:p>
          <a:p>
            <a:pPr marL="800100" lvl="1" indent="-342900">
              <a:lnSpc>
                <a:spcPct val="200000"/>
              </a:lnSpc>
              <a:buFont typeface="+mj-lt"/>
              <a:buAutoNum type="alphaUcPeriod" startAt="5"/>
            </a:pPr>
            <a:r>
              <a:rPr lang="en-US" sz="1400" dirty="0">
                <a:latin typeface="Avenir Book" panose="02000503020000020003" pitchFamily="2" charset="0"/>
              </a:rPr>
              <a:t>FINAL_MILEAGE: Vehicle’s mileage recorded after the block is completed.</a:t>
            </a:r>
          </a:p>
          <a:p>
            <a:pPr marL="800100" lvl="1" indent="-342900">
              <a:lnSpc>
                <a:spcPct val="200000"/>
              </a:lnSpc>
              <a:buFont typeface="+mj-lt"/>
              <a:buAutoNum type="alphaUcPeriod" startAt="5"/>
            </a:pPr>
            <a:r>
              <a:rPr lang="en-US" sz="1400" dirty="0">
                <a:latin typeface="Avenir Book" panose="02000503020000020003" pitchFamily="2" charset="0"/>
              </a:rPr>
              <a:t>ROUTE_MILEAGE: Difference subtracted between ENDING_MILEAGE minus STARTING_MILEAGE. </a:t>
            </a:r>
          </a:p>
          <a:p>
            <a:pPr marL="457200" lvl="1" indent="0">
              <a:buNone/>
            </a:pPr>
            <a:endParaRPr lang="en-US" sz="1400" dirty="0">
              <a:latin typeface="Avenir Book" panose="02000503020000020003" pitchFamily="2" charset="0"/>
            </a:endParaRPr>
          </a:p>
        </p:txBody>
      </p:sp>
      <p:sp>
        <p:nvSpPr>
          <p:cNvPr id="7" name="TextBox 6">
            <a:extLst>
              <a:ext uri="{FF2B5EF4-FFF2-40B4-BE49-F238E27FC236}">
                <a16:creationId xmlns:a16="http://schemas.microsoft.com/office/drawing/2014/main" id="{D448F929-5249-3649-8691-787791C47185}"/>
              </a:ext>
            </a:extLst>
          </p:cNvPr>
          <p:cNvSpPr txBox="1"/>
          <p:nvPr/>
        </p:nvSpPr>
        <p:spPr>
          <a:xfrm>
            <a:off x="4565364" y="6529134"/>
            <a:ext cx="1882247" cy="261610"/>
          </a:xfrm>
          <a:prstGeom prst="rect">
            <a:avLst/>
          </a:prstGeom>
          <a:noFill/>
        </p:spPr>
        <p:txBody>
          <a:bodyPr wrap="none" rtlCol="0">
            <a:spAutoFit/>
          </a:bodyPr>
          <a:lstStyle/>
          <a:p>
            <a:r>
              <a:rPr lang="en-US" sz="1100" i="1" dirty="0">
                <a:latin typeface="Avenir Book" panose="02000503020000020003" pitchFamily="2" charset="0"/>
              </a:rPr>
              <a:t>A) Modern Car Dashboard.</a:t>
            </a:r>
          </a:p>
        </p:txBody>
      </p:sp>
      <p:pic>
        <p:nvPicPr>
          <p:cNvPr id="8" name="Picture 7" descr="A picture containing device, indoor, black, different&#10;&#10;Description automatically generated">
            <a:extLst>
              <a:ext uri="{FF2B5EF4-FFF2-40B4-BE49-F238E27FC236}">
                <a16:creationId xmlns:a16="http://schemas.microsoft.com/office/drawing/2014/main" id="{8A0768D1-66F4-EE4C-9469-B30F6472F303}"/>
              </a:ext>
            </a:extLst>
          </p:cNvPr>
          <p:cNvPicPr>
            <a:picLocks noChangeAspect="1"/>
          </p:cNvPicPr>
          <p:nvPr/>
        </p:nvPicPr>
        <p:blipFill>
          <a:blip r:embed="rId3"/>
          <a:stretch>
            <a:fillRect/>
          </a:stretch>
        </p:blipFill>
        <p:spPr>
          <a:xfrm>
            <a:off x="4422483" y="5374884"/>
            <a:ext cx="2132959" cy="1122610"/>
          </a:xfrm>
          <a:prstGeom prst="rect">
            <a:avLst/>
          </a:prstGeom>
        </p:spPr>
      </p:pic>
    </p:spTree>
    <p:extLst>
      <p:ext uri="{BB962C8B-B14F-4D97-AF65-F5344CB8AC3E}">
        <p14:creationId xmlns:p14="http://schemas.microsoft.com/office/powerpoint/2010/main" val="31419801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C381F-50B3-F24B-BAC9-EA33E129CFA0}"/>
              </a:ext>
            </a:extLst>
          </p:cNvPr>
          <p:cNvSpPr>
            <a:spLocks noGrp="1"/>
          </p:cNvSpPr>
          <p:nvPr>
            <p:ph type="title"/>
          </p:nvPr>
        </p:nvSpPr>
        <p:spPr>
          <a:xfrm>
            <a:off x="1637583" y="753228"/>
            <a:ext cx="9613861" cy="1080938"/>
          </a:xfrm>
        </p:spPr>
        <p:txBody>
          <a:bodyPr>
            <a:normAutofit/>
          </a:bodyPr>
          <a:lstStyle/>
          <a:p>
            <a:r>
              <a:rPr lang="en-US" dirty="0">
                <a:latin typeface="Avenir Book" panose="02000503020000020003" pitchFamily="2" charset="0"/>
              </a:rPr>
              <a:t>How is Raw Data Organized? (Part III)</a:t>
            </a:r>
          </a:p>
        </p:txBody>
      </p:sp>
      <p:pic>
        <p:nvPicPr>
          <p:cNvPr id="4" name="Picture 3" descr="Icon&#10;&#10;Description automatically generated">
            <a:extLst>
              <a:ext uri="{FF2B5EF4-FFF2-40B4-BE49-F238E27FC236}">
                <a16:creationId xmlns:a16="http://schemas.microsoft.com/office/drawing/2014/main" id="{F9B8C254-D151-6E40-8CB2-D474659CDE2E}"/>
              </a:ext>
            </a:extLst>
          </p:cNvPr>
          <p:cNvPicPr>
            <a:picLocks noChangeAspect="1"/>
          </p:cNvPicPr>
          <p:nvPr/>
        </p:nvPicPr>
        <p:blipFill>
          <a:blip r:embed="rId2"/>
          <a:stretch>
            <a:fillRect/>
          </a:stretch>
        </p:blipFill>
        <p:spPr>
          <a:xfrm>
            <a:off x="255210" y="843466"/>
            <a:ext cx="850222" cy="900462"/>
          </a:xfrm>
          <a:prstGeom prst="rect">
            <a:avLst/>
          </a:prstGeom>
        </p:spPr>
      </p:pic>
      <p:sp>
        <p:nvSpPr>
          <p:cNvPr id="5" name="Content Placeholder 5">
            <a:extLst>
              <a:ext uri="{FF2B5EF4-FFF2-40B4-BE49-F238E27FC236}">
                <a16:creationId xmlns:a16="http://schemas.microsoft.com/office/drawing/2014/main" id="{0C7CD6ED-E0EB-CC4E-B5D6-846AF26DA305}"/>
              </a:ext>
            </a:extLst>
          </p:cNvPr>
          <p:cNvSpPr>
            <a:spLocks noGrp="1"/>
          </p:cNvSpPr>
          <p:nvPr>
            <p:ph idx="1"/>
          </p:nvPr>
        </p:nvSpPr>
        <p:spPr>
          <a:xfrm>
            <a:off x="680321" y="2336873"/>
            <a:ext cx="9953812" cy="3599316"/>
          </a:xfrm>
        </p:spPr>
        <p:txBody>
          <a:bodyPr>
            <a:noAutofit/>
          </a:bodyPr>
          <a:lstStyle/>
          <a:p>
            <a:r>
              <a:rPr lang="en-US" sz="2200" dirty="0">
                <a:latin typeface="Avenir Book" panose="02000503020000020003" pitchFamily="2" charset="0"/>
              </a:rPr>
              <a:t>The following represents the columns I and J </a:t>
            </a:r>
            <a:r>
              <a:rPr lang="en-US" sz="2200" i="1" dirty="0">
                <a:latin typeface="Avenir Book" panose="02000503020000020003" pitchFamily="2" charset="0"/>
              </a:rPr>
              <a:t>(From</a:t>
            </a:r>
            <a:r>
              <a:rPr lang="en-US" sz="1600" i="1" dirty="0">
                <a:latin typeface="Avenir Book" panose="02000503020000020003" pitchFamily="2" charset="0"/>
              </a:rPr>
              <a:t> </a:t>
            </a:r>
            <a:r>
              <a:rPr lang="en-US" sz="1800" i="1" dirty="0">
                <a:latin typeface="Avenir Book" panose="02000503020000020003" pitchFamily="2" charset="0"/>
              </a:rPr>
              <a:t>AMAZON-FLEX_RAW_DATA</a:t>
            </a:r>
            <a:r>
              <a:rPr lang="en-US" sz="2200" i="1" dirty="0">
                <a:latin typeface="Avenir Book" panose="02000503020000020003" pitchFamily="2" charset="0"/>
              </a:rPr>
              <a:t>)</a:t>
            </a:r>
            <a:r>
              <a:rPr lang="en-US" sz="2200" dirty="0">
                <a:latin typeface="Avenir Book" panose="02000503020000020003" pitchFamily="2" charset="0"/>
              </a:rPr>
              <a:t>. Information from these headers is directly related to destination data :</a:t>
            </a:r>
          </a:p>
          <a:p>
            <a:pPr marL="800100" lvl="1" indent="-342900">
              <a:lnSpc>
                <a:spcPct val="200000"/>
              </a:lnSpc>
              <a:buFont typeface="+mj-lt"/>
              <a:buAutoNum type="alphaUcPeriod" startAt="9"/>
            </a:pPr>
            <a:r>
              <a:rPr lang="en-US" sz="1400" dirty="0">
                <a:latin typeface="Avenir Book" panose="02000503020000020003" pitchFamily="2" charset="0"/>
              </a:rPr>
              <a:t>NEIGHBORHOOD(S): Delivery destination(s). Contractors are guided to a set of addresses (by the App) within the different areas / districts / neighborhoods.</a:t>
            </a:r>
          </a:p>
          <a:p>
            <a:pPr marL="800100" lvl="1" indent="-342900">
              <a:lnSpc>
                <a:spcPct val="200000"/>
              </a:lnSpc>
              <a:buFont typeface="+mj-lt"/>
              <a:buAutoNum type="alphaUcPeriod" startAt="9"/>
            </a:pPr>
            <a:r>
              <a:rPr lang="en-US" sz="1400" dirty="0">
                <a:latin typeface="Avenir Book" panose="02000503020000020003" pitchFamily="2" charset="0"/>
              </a:rPr>
              <a:t>WHS-NBHD_MIN-APPROX-DIST: Warehouse (WHS) to neighborhood (NBHD) minimum (MIN) approximate (APPROX) distance (DIST) in miles. Google Maps is used to estimate the distance from the starting point to the first delivery neighborhood.</a:t>
            </a:r>
          </a:p>
        </p:txBody>
      </p:sp>
      <p:pic>
        <p:nvPicPr>
          <p:cNvPr id="6" name="Picture 5" descr="A picture containing sky, outdoor, water, day&#10;&#10;Description automatically generated">
            <a:extLst>
              <a:ext uri="{FF2B5EF4-FFF2-40B4-BE49-F238E27FC236}">
                <a16:creationId xmlns:a16="http://schemas.microsoft.com/office/drawing/2014/main" id="{43FA6395-3A5A-844C-A9B3-7551EFAC483A}"/>
              </a:ext>
            </a:extLst>
          </p:cNvPr>
          <p:cNvPicPr>
            <a:picLocks noChangeAspect="1"/>
          </p:cNvPicPr>
          <p:nvPr/>
        </p:nvPicPr>
        <p:blipFill>
          <a:blip r:embed="rId3"/>
          <a:stretch>
            <a:fillRect/>
          </a:stretch>
        </p:blipFill>
        <p:spPr>
          <a:xfrm>
            <a:off x="4194048" y="5279735"/>
            <a:ext cx="2471447" cy="1250205"/>
          </a:xfrm>
          <a:prstGeom prst="rect">
            <a:avLst/>
          </a:prstGeom>
        </p:spPr>
      </p:pic>
      <p:sp>
        <p:nvSpPr>
          <p:cNvPr id="7" name="TextBox 6">
            <a:extLst>
              <a:ext uri="{FF2B5EF4-FFF2-40B4-BE49-F238E27FC236}">
                <a16:creationId xmlns:a16="http://schemas.microsoft.com/office/drawing/2014/main" id="{1167277D-5F77-8A41-940F-6C50B71926F0}"/>
              </a:ext>
            </a:extLst>
          </p:cNvPr>
          <p:cNvSpPr txBox="1"/>
          <p:nvPr/>
        </p:nvSpPr>
        <p:spPr>
          <a:xfrm>
            <a:off x="4334391" y="6580345"/>
            <a:ext cx="2101857" cy="261610"/>
          </a:xfrm>
          <a:prstGeom prst="rect">
            <a:avLst/>
          </a:prstGeom>
          <a:noFill/>
        </p:spPr>
        <p:txBody>
          <a:bodyPr wrap="none" rtlCol="0">
            <a:spAutoFit/>
          </a:bodyPr>
          <a:lstStyle/>
          <a:p>
            <a:r>
              <a:rPr lang="en-US" sz="1100" i="1" dirty="0">
                <a:latin typeface="Avenir Book" panose="02000503020000020003" pitchFamily="2" charset="0"/>
              </a:rPr>
              <a:t>A) San Diego Downtown Area.</a:t>
            </a:r>
          </a:p>
        </p:txBody>
      </p:sp>
    </p:spTree>
    <p:extLst>
      <p:ext uri="{BB962C8B-B14F-4D97-AF65-F5344CB8AC3E}">
        <p14:creationId xmlns:p14="http://schemas.microsoft.com/office/powerpoint/2010/main" val="4192313947"/>
      </p:ext>
    </p:extLst>
  </p:cSld>
  <p:clrMapOvr>
    <a:masterClrMapping/>
  </p:clrMapOvr>
</p:sld>
</file>

<file path=ppt/theme/theme1.xml><?xml version="1.0" encoding="utf-8"?>
<a:theme xmlns:a="http://schemas.openxmlformats.org/drawingml/2006/main" name="Berlin">
  <a:themeElements>
    <a:clrScheme name="Berlin">
      <a:dk1>
        <a:sysClr val="windowText" lastClr="000000"/>
      </a:dk1>
      <a:lt1>
        <a:sysClr val="window" lastClr="FFFFFF"/>
      </a:lt1>
      <a:dk2>
        <a:srgbClr val="1F8094"/>
      </a:dk2>
      <a:lt2>
        <a:srgbClr val="E7E6E6"/>
      </a:lt2>
      <a:accent1>
        <a:srgbClr val="39CDE7"/>
      </a:accent1>
      <a:accent2>
        <a:srgbClr val="60DE72"/>
      </a:accent2>
      <a:accent3>
        <a:srgbClr val="DDCC64"/>
      </a:accent3>
      <a:accent4>
        <a:srgbClr val="F49D50"/>
      </a:accent4>
      <a:accent5>
        <a:srgbClr val="E44951"/>
      </a:accent5>
      <a:accent6>
        <a:srgbClr val="D666F9"/>
      </a:accent6>
      <a:hlink>
        <a:srgbClr val="4BF7ED"/>
      </a:hlink>
      <a:folHlink>
        <a:srgbClr val="95E9F4"/>
      </a:folHlink>
    </a:clrScheme>
    <a:fontScheme name="Berlin">
      <a:majorFont>
        <a:latin typeface="Trebuchet MS" panose="020B0603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panose="020B0603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erlin">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92000"/>
                <a:satMod val="200000"/>
                <a:lumMod val="128000"/>
              </a:schemeClr>
            </a:gs>
            <a:gs pos="50000">
              <a:schemeClr val="phClr">
                <a:shade val="100000"/>
                <a:hueMod val="100000"/>
                <a:satMod val="110000"/>
                <a:lumMod val="130000"/>
              </a:schemeClr>
            </a:gs>
            <a:gs pos="100000">
              <a:schemeClr val="phClr">
                <a:shade val="78000"/>
                <a:hueMod val="118000"/>
                <a:satMod val="120000"/>
                <a:lumMod val="69000"/>
              </a:schemeClr>
            </a:gs>
          </a:gsLst>
          <a:lin ang="2520000" scaled="0"/>
        </a:gradFill>
      </a:bgFillStyleLst>
    </a:fmtScheme>
  </a:themeElements>
  <a:objectDefaults/>
  <a:extraClrSchemeLst/>
  <a:extLst>
    <a:ext uri="{05A4C25C-085E-4340-85A3-A5531E510DB2}">
      <thm15:themeFamily xmlns:thm15="http://schemas.microsoft.com/office/thememl/2012/main" name="Berlin" id="{7B5DBA9E-B069-418E-9360-A61BDD0615A4}" vid="{C7DC10E3-4FF5-456B-A359-A0F378C1E5FB}"/>
    </a:ext>
  </a:extLst>
</a:theme>
</file>

<file path=docProps/app.xml><?xml version="1.0" encoding="utf-8"?>
<Properties xmlns="http://schemas.openxmlformats.org/officeDocument/2006/extended-properties" xmlns:vt="http://schemas.openxmlformats.org/officeDocument/2006/docPropsVTypes">
  <Template>{3C558331-7F40-0747-A5E7-6349D3B8233A}tf10001057</Template>
  <TotalTime>11318</TotalTime>
  <Words>9019</Words>
  <Application>Microsoft Macintosh PowerPoint</Application>
  <PresentationFormat>Widescreen</PresentationFormat>
  <Paragraphs>438</Paragraphs>
  <Slides>66</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66</vt:i4>
      </vt:variant>
    </vt:vector>
  </HeadingPairs>
  <TitlesOfParts>
    <vt:vector size="71" baseType="lpstr">
      <vt:lpstr>Arial</vt:lpstr>
      <vt:lpstr>Avenir Book</vt:lpstr>
      <vt:lpstr>Trebuchet MS</vt:lpstr>
      <vt:lpstr>Wingdings</vt:lpstr>
      <vt:lpstr>Berlin</vt:lpstr>
      <vt:lpstr>Amazon Flex Data Science &amp; Analytics Project</vt:lpstr>
      <vt:lpstr>Contents</vt:lpstr>
      <vt:lpstr>What is Amazon Flex?</vt:lpstr>
      <vt:lpstr>How Does This Work? </vt:lpstr>
      <vt:lpstr>What is This Project About?</vt:lpstr>
      <vt:lpstr>Facts About the Data Sources</vt:lpstr>
      <vt:lpstr>How is Raw Data Organized? (Part I)</vt:lpstr>
      <vt:lpstr>How is Raw Data Organized? (Part II)</vt:lpstr>
      <vt:lpstr>How is Raw Data Organized? (Part III)</vt:lpstr>
      <vt:lpstr>How is Raw Data Organized? (Part IV)</vt:lpstr>
      <vt:lpstr>How is Raw Data Organized? (Part V)</vt:lpstr>
      <vt:lpstr>How is Raw Data Organized? (Part VI)</vt:lpstr>
      <vt:lpstr>How is Raw Data Organized? (Part VII)</vt:lpstr>
      <vt:lpstr>How is Raw Data Organized? (Part VIII)</vt:lpstr>
      <vt:lpstr>How is Raw Data Processed? (Part I)</vt:lpstr>
      <vt:lpstr>How is Raw Data Processed? (Part II)</vt:lpstr>
      <vt:lpstr>How is Raw Data Processed? (Part III)</vt:lpstr>
      <vt:lpstr>REST API </vt:lpstr>
      <vt:lpstr>KPI - Introduction</vt:lpstr>
      <vt:lpstr>KPI’s Definition - NOTE</vt:lpstr>
      <vt:lpstr>KPI’s Definition (Part I)</vt:lpstr>
      <vt:lpstr>KPI’s Definition (Part II)</vt:lpstr>
      <vt:lpstr>KPI’s Mathematical Definition (Part I)</vt:lpstr>
      <vt:lpstr>KPI’s Mathematical Definition (Part II)</vt:lpstr>
      <vt:lpstr>KPI’s Mathematical Definition (Part III)</vt:lpstr>
      <vt:lpstr>KPI Example (Part I)</vt:lpstr>
      <vt:lpstr>KPI Example (Part II)</vt:lpstr>
      <vt:lpstr>KPI Report – Delivery Data</vt:lpstr>
      <vt:lpstr>KPI - Conclusion</vt:lpstr>
      <vt:lpstr>Fuel Issue for Delivery Partners (Part I) </vt:lpstr>
      <vt:lpstr>Fuel Issue for Delivery Partners (Part II) </vt:lpstr>
      <vt:lpstr>Fuel Issue for Delivery Partners (Part III) </vt:lpstr>
      <vt:lpstr>Fuel Issue Conclusion </vt:lpstr>
      <vt:lpstr>Data Science (DS) Techniques</vt:lpstr>
      <vt:lpstr>DS – Time Series Analysis (Part I)</vt:lpstr>
      <vt:lpstr>DS – Time Series Analysis (Part II)</vt:lpstr>
      <vt:lpstr>DS – Time Series Analysis (Part III)</vt:lpstr>
      <vt:lpstr>DS – Time Series Forecasting (Part IV)</vt:lpstr>
      <vt:lpstr>DS – Time Series Forecasting (Part V)</vt:lpstr>
      <vt:lpstr>DS – Time Series Conclusion</vt:lpstr>
      <vt:lpstr>DS – Simple Linear Regression (Part I)</vt:lpstr>
      <vt:lpstr>DS – Simple Linear Regression (Part II)</vt:lpstr>
      <vt:lpstr>DS – Simple Linear Regression (Part III)</vt:lpstr>
      <vt:lpstr>DS – Simple Linear Regression (Part IV)</vt:lpstr>
      <vt:lpstr>DS – Simple Linear Regression (Part V)</vt:lpstr>
      <vt:lpstr>DS – Simple Linear Regression (Part VI)</vt:lpstr>
      <vt:lpstr>DS – Simple Linear Regression (Part VII)</vt:lpstr>
      <vt:lpstr>DS – Linear Regression Conclusion </vt:lpstr>
      <vt:lpstr>DS – Logistic Regression (Part I)</vt:lpstr>
      <vt:lpstr>DS – Logistic Regression (Part II)</vt:lpstr>
      <vt:lpstr>DS – Logistic Regression (Part III)</vt:lpstr>
      <vt:lpstr>DS – Logistic Regression Conclusion</vt:lpstr>
      <vt:lpstr>DS – Statistical Hypothesis Testing (Part I)</vt:lpstr>
      <vt:lpstr>DS – Statistical Hypothesis Testing (Part II)</vt:lpstr>
      <vt:lpstr>DS – Statistical Hypothesis Testing (Part III)</vt:lpstr>
      <vt:lpstr>DS – Hypothesis Testing Conclusion</vt:lpstr>
      <vt:lpstr>DS – Clustering Analysis (Part I)</vt:lpstr>
      <vt:lpstr>DS – Clustering Analysis (Part II)</vt:lpstr>
      <vt:lpstr>DS – Clustering Analysis (Part III)</vt:lpstr>
      <vt:lpstr>DS – Clustering Analysis Conclusion</vt:lpstr>
      <vt:lpstr>DS Techniques – Conclusion</vt:lpstr>
      <vt:lpstr>How Does This Project Help Amazon?</vt:lpstr>
      <vt:lpstr>REFERENCES (Audiovisual Sources)</vt:lpstr>
      <vt:lpstr>REFERENCES (Text Sources)</vt:lpstr>
      <vt:lpstr>GITHUB LINKS</vt:lpstr>
      <vt:lpstr>Thank You for Your Attention!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Amazon Project</dc:title>
  <dc:creator>Leonardo Moctezuma Flores</dc:creator>
  <cp:lastModifiedBy>Leonardo Moctezuma Flores</cp:lastModifiedBy>
  <cp:revision>574</cp:revision>
  <dcterms:created xsi:type="dcterms:W3CDTF">2021-01-26T22:27:09Z</dcterms:created>
  <dcterms:modified xsi:type="dcterms:W3CDTF">2021-04-06T04:15:07Z</dcterms:modified>
</cp:coreProperties>
</file>